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handoutMasterIdLst>
    <p:handoutMasterId r:id="rId42"/>
  </p:handoutMasterIdLst>
  <p:sldIdLst>
    <p:sldId id="292" r:id="rId5"/>
    <p:sldId id="275" r:id="rId6"/>
    <p:sldId id="276" r:id="rId7"/>
    <p:sldId id="277" r:id="rId8"/>
    <p:sldId id="297" r:id="rId9"/>
    <p:sldId id="278" r:id="rId10"/>
    <p:sldId id="298" r:id="rId11"/>
    <p:sldId id="299" r:id="rId12"/>
    <p:sldId id="301" r:id="rId13"/>
    <p:sldId id="300" r:id="rId14"/>
    <p:sldId id="304" r:id="rId15"/>
    <p:sldId id="303" r:id="rId16"/>
    <p:sldId id="294" r:id="rId17"/>
    <p:sldId id="302" r:id="rId18"/>
    <p:sldId id="306" r:id="rId19"/>
    <p:sldId id="305" r:id="rId20"/>
    <p:sldId id="307" r:id="rId21"/>
    <p:sldId id="308" r:id="rId22"/>
    <p:sldId id="309" r:id="rId23"/>
    <p:sldId id="313" r:id="rId24"/>
    <p:sldId id="312" r:id="rId25"/>
    <p:sldId id="311" r:id="rId26"/>
    <p:sldId id="310" r:id="rId27"/>
    <p:sldId id="314" r:id="rId28"/>
    <p:sldId id="315" r:id="rId29"/>
    <p:sldId id="316" r:id="rId30"/>
    <p:sldId id="321" r:id="rId31"/>
    <p:sldId id="317" r:id="rId32"/>
    <p:sldId id="279" r:id="rId33"/>
    <p:sldId id="320" r:id="rId34"/>
    <p:sldId id="319" r:id="rId35"/>
    <p:sldId id="318" r:id="rId36"/>
    <p:sldId id="293" r:id="rId37"/>
    <p:sldId id="288" r:id="rId38"/>
    <p:sldId id="281" r:id="rId39"/>
    <p:sldId id="28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72" d="100"/>
          <a:sy n="72" d="100"/>
        </p:scale>
        <p:origin x="660"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3/4/2024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7E0B-437C-8CDD-D55D-97031A592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F8107-C01F-D463-3D18-C70C05904E6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61336B4-550E-C91C-A3DD-3F153B295A6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76E5B2-360F-0306-B3C9-6805BF719EA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609550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C6221-BD12-334C-10B6-E71591563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95385-F1C8-C47A-B173-BABE3C58541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7798DBF-1A8A-554B-F5E3-721089C617E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E45CB7-A448-69FA-CB07-511D7C69BEE7}"/>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82904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15854-59FA-FE72-8CD1-F01252790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C6113-B018-7B6A-C210-8C05B2319A1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8442ECD-A61E-C122-5090-D3800589A1F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00BC9CD-F709-7A78-EE3E-CC85B162512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706282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6C127-A505-6CFC-7BEE-48EBA177C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E6A03F-6928-4E05-B82F-A38C68DBAF1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113F50B-A79F-E02A-9514-E66782CD273F}"/>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D5A5FF4-ECC4-67B8-FBD9-0165812A7A0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534593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05D7D-FB9B-B85F-2EC9-92BE6190EF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55D3B-6790-7462-67FC-77CADB5E34F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7DCB2FC-DEC8-076C-F1EC-EC0AAD55C29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B18F479-99A3-E5C0-BBE2-02D7BF8DA30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40505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671D2-7684-654C-E68B-20711A23E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79F7C-D23F-4F0C-4FCF-4BE6A41E34B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03DD9645-1EF9-BCE0-242D-35551C99DD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430B6A1-9885-1A46-8DAE-2F033EF02FF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557916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2C72C-02F6-B90E-2269-79725B694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1DBF2-B95B-14A8-F2F6-AC4FA9F07335}"/>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F9565F4A-F975-C970-5F3F-E5F1D4B80E4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2F079FC-C833-1157-2AE3-237E1F1353D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3744907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07AEB-F30F-A33F-C4AD-74584B37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F7CF1-A672-69FA-A22F-873C3E80EB6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E9B0D87-96C3-5497-FDE4-8A2BA653E1F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00BC83C-2014-A97A-19E6-92249CAE7CD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3187288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F8328-234D-6D07-AF1B-BC7E59AFE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B0AFA-08E1-8062-127C-D7882D0CCDE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6F79E11-B307-2AFB-C44D-72BFF246D9D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7918BAC-B05E-03EF-8BCF-2BE237E9ABA5}"/>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134393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C1EE8-CCA0-69E5-3246-BEF3C5D6B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C4778-2D71-C066-52B7-D061ABBE386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474BAA1-8A5D-0441-6CC9-67A89D98528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2F08BB-3601-ADB6-1FF0-03AB2506AAC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3281282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FE35C-FEED-62A7-F7E7-16B212483E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D4DE6-E446-7FF4-53C0-560CACD2715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BCE0B5D-71E9-0A30-F15E-56D29188EB5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B22BC9E-F591-F170-EB63-D33D9CCBACC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4259595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E8A5-C4F1-C001-5862-E55CB1CC5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CE2F5-EA0F-725C-C74B-763689FABA63}"/>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7F7BC6C-D460-B976-1075-AC4EAA27B1B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5C3E4D-8F48-FDD3-C5F5-FC4D9F525A6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221177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D4170-8E1D-8454-E3AF-64CF5AE2C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F89CFA-B2DF-28D1-3115-6A5E77C0002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75AC225-E991-2901-79BE-CEFCB2D0199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15C896-8DEA-C5BB-3B24-5246443A307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2901692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FD01-ADE1-9095-AB6A-34E6E33109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1FBC5-A708-0B33-758C-A5C82EFC6FCA}"/>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A632332-5349-1542-E1CD-2C0CBE8C251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2EB35C9-8DAA-E47E-3817-072AE8DA47D4}"/>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4280215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EE0D3-5A91-5CAE-8736-FBD4FB1FE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84F5D1-F23A-C2D3-3FAD-68E3FECB467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1F969E0-B180-BEE8-E894-7FAD6CD91FFD}"/>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D4E0B1F-31E6-CA81-7952-2B583B8EBC5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206414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45538-3CBA-CA88-B373-8A64681D8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D83C9-7D3F-2A31-BA58-0B8D3418781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188A773-6F76-4C02-8105-AB650285EC8F}"/>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11EE535-9BF1-43DC-C3C0-EAE0133744B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2083393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73270-13E2-B4CA-D5E4-594447697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6A78B-93E8-C92B-660D-96489BCDFB0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BF53577-7296-D67E-8E82-458EED6EF2B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8A701B0-CF82-20B0-19C3-91BB796FA54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1877304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281C-C2A3-B81E-4A8D-0D0ACB4B1C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2C562-C34E-0951-84AD-0AA51C71809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8DD7DE8-E530-BDCB-8835-4A113C886DB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E5DC8D3-3FA6-83EF-2AB7-B92072A9F69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28</a:t>
            </a:fld>
            <a:endParaRPr lang="en-US" altLang="zh-CN" noProof="0" dirty="0"/>
          </a:p>
        </p:txBody>
      </p:sp>
    </p:spTree>
    <p:extLst>
      <p:ext uri="{BB962C8B-B14F-4D97-AF65-F5344CB8AC3E}">
        <p14:creationId xmlns:p14="http://schemas.microsoft.com/office/powerpoint/2010/main" val="2634208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29</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89EE8-2365-0CAE-4B6C-B608C19FE0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5127F1-CDFE-1941-441B-33ED472EFBB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7B738E4-6F44-E660-5D6A-A6BE377FAC44}"/>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BB87E556-3A07-DBAA-3ECB-97C0397EB9D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30</a:t>
            </a:fld>
            <a:endParaRPr lang="en-US" altLang="zh-CN" dirty="0"/>
          </a:p>
        </p:txBody>
      </p:sp>
    </p:spTree>
    <p:extLst>
      <p:ext uri="{BB962C8B-B14F-4D97-AF65-F5344CB8AC3E}">
        <p14:creationId xmlns:p14="http://schemas.microsoft.com/office/powerpoint/2010/main" val="1558774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A2214-7192-AD22-97A0-C86EBDA317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8C9F08-EA6B-5AA0-9D90-4A0699A50E8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2B54E768-C0BB-C7B4-E64B-E6F4E7519E0F}"/>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C1EEFF5-738B-3AA5-8053-0F9A58389660}"/>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31</a:t>
            </a:fld>
            <a:endParaRPr lang="en-US" altLang="zh-CN" dirty="0"/>
          </a:p>
        </p:txBody>
      </p:sp>
    </p:spTree>
    <p:extLst>
      <p:ext uri="{BB962C8B-B14F-4D97-AF65-F5344CB8AC3E}">
        <p14:creationId xmlns:p14="http://schemas.microsoft.com/office/powerpoint/2010/main" val="2686816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6ED53-D193-821A-C87F-C8572F576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9ACF9-C160-9ACB-0538-6ABB82107FF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402F09F-A271-EC94-52DE-4EA26CE6C158}"/>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42E2A29A-DFE1-17BC-0519-E9F74C5F1C2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32</a:t>
            </a:fld>
            <a:endParaRPr lang="en-US" altLang="zh-CN" dirty="0"/>
          </a:p>
        </p:txBody>
      </p:sp>
    </p:spTree>
    <p:extLst>
      <p:ext uri="{BB962C8B-B14F-4D97-AF65-F5344CB8AC3E}">
        <p14:creationId xmlns:p14="http://schemas.microsoft.com/office/powerpoint/2010/main" val="2988148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33</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34</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35</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36</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78DD-985F-8ECF-B992-A15547771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C1CFB-7E62-0DED-993C-1FF52196479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9126965-DC95-1FDD-C0B5-DECB88DEB59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3AACB85-5B02-220D-9E4A-261756C9EEE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95736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C69FD-A41D-D4DC-9A86-27EBA703F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A5B3FE-1840-F5FF-E780-59B3CBCEEFE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D7A2248-2576-DEEA-0C52-2C07F2EA3AA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4834D19-C3CB-A13E-3320-C4237C75F2E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287627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02FE5-998B-7A35-516E-C49397285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06B41A-6BE9-6997-16BB-3C02E189718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CAA444D-41CB-8935-29AA-511A19106CB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09ADED5-982A-1452-2144-363C7E45980B}"/>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98668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2058C-BE29-FCC2-FBA1-27BECB51B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672CC-3B9D-62C9-23AC-AF03789CC05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6FFA446-A72E-C244-09B2-A6520DF3ACB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0F11805-F580-8239-DBFA-A41CCB7E55D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2627202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52.jpg"/><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Viv696969" TargetMode="External"/><Relationship Id="rId13" Type="http://schemas.openxmlformats.org/officeDocument/2006/relationships/image" Target="../media/image61.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0.jpe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hyperlink" Target="https://www.linkedin.com/in/vivek-chouhan/" TargetMode="External"/><Relationship Id="rId14" Type="http://schemas.openxmlformats.org/officeDocument/2006/relationships/image" Target="../media/image62.jp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1404730"/>
            <a:ext cx="5257793" cy="2639637"/>
          </a:xfrm>
        </p:spPr>
        <p:txBody>
          <a:bodyPr/>
          <a:lstStyle/>
          <a:p>
            <a:r>
              <a:rPr lang="en-IN" dirty="0"/>
              <a:t>Analyse Promotions and Provide Tangible Insights for </a:t>
            </a:r>
            <a:r>
              <a:rPr lang="en-IN" dirty="0" err="1"/>
              <a:t>Atlique</a:t>
            </a:r>
            <a:r>
              <a:rPr lang="en-IN" dirty="0"/>
              <a:t> Mart</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Vivek </a:t>
            </a:r>
          </a:p>
          <a:p>
            <a:r>
              <a:rPr lang="en-US" dirty="0"/>
              <a:t>Chouhan</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1015" r="2101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4" name="Picture 3" descr="A cartoon head of a person&#10;&#10;Description automatically generated">
            <a:extLst>
              <a:ext uri="{FF2B5EF4-FFF2-40B4-BE49-F238E27FC236}">
                <a16:creationId xmlns:a16="http://schemas.microsoft.com/office/drawing/2014/main" id="{B86FA862-DB82-699D-BF97-AA14A7C6CB5B}"/>
              </a:ext>
            </a:extLst>
          </p:cNvPr>
          <p:cNvPicPr>
            <a:picLocks noChangeAspect="1"/>
          </p:cNvPicPr>
          <p:nvPr/>
        </p:nvPicPr>
        <p:blipFill>
          <a:blip r:embed="rId5"/>
          <a:stretch>
            <a:fillRect/>
          </a:stretch>
        </p:blipFill>
        <p:spPr>
          <a:xfrm>
            <a:off x="2678893" y="3951924"/>
            <a:ext cx="1049272" cy="1049272"/>
          </a:xfrm>
          <a:prstGeom prst="ellipse">
            <a:avLst/>
          </a:prstGeom>
          <a:ln>
            <a:noFill/>
          </a:ln>
          <a:effectLst>
            <a:softEdge rad="112500"/>
          </a:effec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8CC5D-BA0B-ECD9-0BD8-96D39E94436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927E8223-3CF4-B912-CEA0-B445E8FB0494}"/>
              </a:ext>
            </a:extLst>
          </p:cNvPr>
          <p:cNvSpPr>
            <a:spLocks noGrp="1"/>
          </p:cNvSpPr>
          <p:nvPr>
            <p:ph type="title"/>
          </p:nvPr>
        </p:nvSpPr>
        <p:spPr>
          <a:xfrm>
            <a:off x="521567" y="0"/>
            <a:ext cx="10515600" cy="1115434"/>
          </a:xfrm>
        </p:spPr>
        <p:txBody>
          <a:bodyPr/>
          <a:lstStyle/>
          <a:p>
            <a:r>
              <a:rPr lang="en-US" sz="2400" dirty="0"/>
              <a:t>Top products in each city by sold quantity</a:t>
            </a:r>
          </a:p>
        </p:txBody>
      </p:sp>
      <p:pic>
        <p:nvPicPr>
          <p:cNvPr id="3" name="Picture 2" descr="A graph of different colored bars&#10;&#10;Description automatically generated">
            <a:extLst>
              <a:ext uri="{FF2B5EF4-FFF2-40B4-BE49-F238E27FC236}">
                <a16:creationId xmlns:a16="http://schemas.microsoft.com/office/drawing/2014/main" id="{8D4AF432-3AF8-388A-4F58-CD84B2A20EAD}"/>
              </a:ext>
            </a:extLst>
          </p:cNvPr>
          <p:cNvPicPr>
            <a:picLocks noChangeAspect="1"/>
          </p:cNvPicPr>
          <p:nvPr/>
        </p:nvPicPr>
        <p:blipFill>
          <a:blip r:embed="rId3"/>
          <a:stretch>
            <a:fillRect/>
          </a:stretch>
        </p:blipFill>
        <p:spPr>
          <a:xfrm>
            <a:off x="521567" y="969660"/>
            <a:ext cx="9018264" cy="4187051"/>
          </a:xfrm>
          <a:prstGeom prst="rect">
            <a:avLst/>
          </a:prstGeom>
        </p:spPr>
      </p:pic>
      <p:sp>
        <p:nvSpPr>
          <p:cNvPr id="5" name="TextBox 4">
            <a:extLst>
              <a:ext uri="{FF2B5EF4-FFF2-40B4-BE49-F238E27FC236}">
                <a16:creationId xmlns:a16="http://schemas.microsoft.com/office/drawing/2014/main" id="{772BA3E4-6CC3-3A0A-4D7D-216DDB2BCA44}"/>
              </a:ext>
            </a:extLst>
          </p:cNvPr>
          <p:cNvSpPr txBox="1"/>
          <p:nvPr/>
        </p:nvSpPr>
        <p:spPr>
          <a:xfrm>
            <a:off x="408923" y="5206605"/>
            <a:ext cx="10628244" cy="1200329"/>
          </a:xfrm>
          <a:prstGeom prst="rect">
            <a:avLst/>
          </a:prstGeom>
          <a:noFill/>
        </p:spPr>
        <p:txBody>
          <a:bodyPr wrap="square">
            <a:spAutoFit/>
          </a:bodyPr>
          <a:lstStyle/>
          <a:p>
            <a:pPr algn="l">
              <a:buFont typeface="+mj-lt"/>
              <a:buAutoNum type="arabicPeriod"/>
            </a:pPr>
            <a:r>
              <a:rPr lang="en-IN" b="0" i="0" dirty="0">
                <a:solidFill>
                  <a:srgbClr val="ECECEC"/>
                </a:solidFill>
                <a:effectLst/>
                <a:latin typeface="Bahnschrift" panose="020B0502040204020203" pitchFamily="34" charset="0"/>
              </a:rPr>
              <a:t>Farm </a:t>
            </a:r>
            <a:r>
              <a:rPr lang="en-IN" b="0" i="0" dirty="0" err="1">
                <a:solidFill>
                  <a:srgbClr val="ECECEC"/>
                </a:solidFill>
                <a:effectLst/>
                <a:latin typeface="Bahnschrift" panose="020B0502040204020203" pitchFamily="34" charset="0"/>
              </a:rPr>
              <a:t>chakki</a:t>
            </a:r>
            <a:r>
              <a:rPr lang="en-IN" b="0" i="0" dirty="0">
                <a:solidFill>
                  <a:srgbClr val="ECECEC"/>
                </a:solidFill>
                <a:effectLst/>
                <a:latin typeface="Bahnschrift" panose="020B0502040204020203" pitchFamily="34" charset="0"/>
              </a:rPr>
              <a:t> atta and sunflower oil are the two products each city by their sold quantity.</a:t>
            </a:r>
          </a:p>
          <a:p>
            <a:pPr algn="l">
              <a:buFont typeface="+mj-lt"/>
              <a:buAutoNum type="arabicPeriod"/>
            </a:pPr>
            <a:r>
              <a:rPr lang="en-IN" b="0" i="0" dirty="0">
                <a:solidFill>
                  <a:srgbClr val="ECECEC"/>
                </a:solidFill>
                <a:effectLst/>
                <a:latin typeface="Bahnschrift" panose="020B0502040204020203" pitchFamily="34" charset="0"/>
              </a:rPr>
              <a:t>As always the state capitals have sold more quantity of these products.</a:t>
            </a:r>
          </a:p>
          <a:p>
            <a:pPr algn="l">
              <a:buFont typeface="+mj-lt"/>
              <a:buAutoNum type="arabicPeriod"/>
            </a:pPr>
            <a:r>
              <a:rPr lang="en-IN" b="0" i="0" dirty="0">
                <a:solidFill>
                  <a:srgbClr val="ECECEC"/>
                </a:solidFill>
                <a:effectLst/>
                <a:latin typeface="Bahnschrift" panose="020B0502040204020203" pitchFamily="34" charset="0"/>
              </a:rPr>
              <a:t>These products are essential ingredients for festive recipes, such as </a:t>
            </a:r>
            <a:r>
              <a:rPr lang="en-IN" b="0" i="0" dirty="0" err="1">
                <a:solidFill>
                  <a:srgbClr val="ECECEC"/>
                </a:solidFill>
                <a:effectLst/>
                <a:latin typeface="Bahnschrift" panose="020B0502040204020203" pitchFamily="34" charset="0"/>
              </a:rPr>
              <a:t>charroti</a:t>
            </a:r>
            <a:r>
              <a:rPr lang="en-IN" b="0" i="0" dirty="0">
                <a:solidFill>
                  <a:srgbClr val="ECECEC"/>
                </a:solidFill>
                <a:effectLst/>
                <a:latin typeface="Bahnschrift" panose="020B0502040204020203" pitchFamily="34" charset="0"/>
              </a:rPr>
              <a:t> and chakli, contributing to their higher sales in state capitals.</a:t>
            </a:r>
          </a:p>
        </p:txBody>
      </p:sp>
    </p:spTree>
    <p:extLst>
      <p:ext uri="{BB962C8B-B14F-4D97-AF65-F5344CB8AC3E}">
        <p14:creationId xmlns:p14="http://schemas.microsoft.com/office/powerpoint/2010/main" val="253317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9D29-6CB3-ECE0-482F-5629F043D4E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0572588-DFFF-FB0F-ECA7-1E96363DB4EC}"/>
              </a:ext>
            </a:extLst>
          </p:cNvPr>
          <p:cNvSpPr>
            <a:spLocks noGrp="1"/>
          </p:cNvSpPr>
          <p:nvPr>
            <p:ph type="title"/>
          </p:nvPr>
        </p:nvSpPr>
        <p:spPr>
          <a:xfrm>
            <a:off x="508315" y="195356"/>
            <a:ext cx="10515600" cy="1115434"/>
          </a:xfrm>
        </p:spPr>
        <p:txBody>
          <a:bodyPr/>
          <a:lstStyle/>
          <a:p>
            <a:r>
              <a:rPr lang="en-IN" sz="2400" kern="100" dirty="0">
                <a:effectLst/>
                <a:ea typeface="Calibri" panose="020F0502020204030204" pitchFamily="34" charset="0"/>
                <a:cs typeface="Times New Roman" panose="02020603050405020304" pitchFamily="18" charset="0"/>
              </a:rPr>
              <a:t>Top products  in each campaign by promotional revenue.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pic>
        <p:nvPicPr>
          <p:cNvPr id="3" name="Picture 2" descr="A graph with yellow and white text&#10;&#10;Description automatically generated">
            <a:extLst>
              <a:ext uri="{FF2B5EF4-FFF2-40B4-BE49-F238E27FC236}">
                <a16:creationId xmlns:a16="http://schemas.microsoft.com/office/drawing/2014/main" id="{CF3EC148-C4F5-77BD-FE9B-C6317D86607A}"/>
              </a:ext>
            </a:extLst>
          </p:cNvPr>
          <p:cNvPicPr>
            <a:picLocks noChangeAspect="1"/>
          </p:cNvPicPr>
          <p:nvPr/>
        </p:nvPicPr>
        <p:blipFill>
          <a:blip r:embed="rId3"/>
          <a:stretch>
            <a:fillRect/>
          </a:stretch>
        </p:blipFill>
        <p:spPr>
          <a:xfrm>
            <a:off x="619621" y="1076335"/>
            <a:ext cx="8365353" cy="3168475"/>
          </a:xfrm>
          <a:prstGeom prst="rect">
            <a:avLst/>
          </a:prstGeom>
        </p:spPr>
      </p:pic>
      <p:sp>
        <p:nvSpPr>
          <p:cNvPr id="5" name="TextBox 4">
            <a:extLst>
              <a:ext uri="{FF2B5EF4-FFF2-40B4-BE49-F238E27FC236}">
                <a16:creationId xmlns:a16="http://schemas.microsoft.com/office/drawing/2014/main" id="{711E5187-9076-9187-1F42-DC6AF4578E05}"/>
              </a:ext>
            </a:extLst>
          </p:cNvPr>
          <p:cNvSpPr txBox="1"/>
          <p:nvPr/>
        </p:nvSpPr>
        <p:spPr>
          <a:xfrm>
            <a:off x="508315" y="4722349"/>
            <a:ext cx="11010461" cy="1200329"/>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Bahnschrift" panose="020B0502040204020203" pitchFamily="34" charset="0"/>
                <a:ea typeface="微软雅黑"/>
                <a:cs typeface="Posterama" panose="020B0504020200020000" pitchFamily="34" charset="0"/>
              </a:rPr>
              <a:t>Product combo and </a:t>
            </a:r>
            <a:r>
              <a:rPr lang="en-IN" sz="1800" dirty="0" err="1">
                <a:solidFill>
                  <a:prstClr val="white"/>
                </a:solidFill>
                <a:latin typeface="Bahnschrift" panose="020B0502040204020203" pitchFamily="34" charset="0"/>
                <a:ea typeface="微软雅黑"/>
                <a:cs typeface="Posterama" panose="020B0504020200020000" pitchFamily="34" charset="0"/>
              </a:rPr>
              <a:t>Sonamasuri</a:t>
            </a:r>
            <a:r>
              <a:rPr lang="en-IN" sz="1800" dirty="0">
                <a:solidFill>
                  <a:prstClr val="white"/>
                </a:solidFill>
                <a:latin typeface="Bahnschrift" panose="020B0502040204020203" pitchFamily="34" charset="0"/>
                <a:ea typeface="微软雅黑"/>
                <a:cs typeface="Posterama" panose="020B0504020200020000" pitchFamily="34" charset="0"/>
              </a:rPr>
              <a:t> Rice played a major role contributing to  the revenue during promotional times followed by Double bed sheet and farm </a:t>
            </a:r>
            <a:r>
              <a:rPr lang="en-IN" sz="1800" dirty="0" err="1">
                <a:solidFill>
                  <a:prstClr val="white"/>
                </a:solidFill>
                <a:latin typeface="Bahnschrift" panose="020B0502040204020203" pitchFamily="34" charset="0"/>
                <a:ea typeface="微软雅黑"/>
                <a:cs typeface="Posterama" panose="020B0504020200020000" pitchFamily="34" charset="0"/>
              </a:rPr>
              <a:t>chakki</a:t>
            </a:r>
            <a:r>
              <a:rPr lang="en-IN" sz="1800" dirty="0">
                <a:solidFill>
                  <a:prstClr val="white"/>
                </a:solidFill>
                <a:latin typeface="Bahnschrift" panose="020B0502040204020203" pitchFamily="34" charset="0"/>
                <a:ea typeface="微软雅黑"/>
                <a:cs typeface="Posterama" panose="020B0504020200020000" pitchFamily="34" charset="0"/>
              </a:rPr>
              <a:t> atta.</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12" name="Picture 11" descr="A yellow and red text&#10;&#10;Description automatically generated">
            <a:extLst>
              <a:ext uri="{FF2B5EF4-FFF2-40B4-BE49-F238E27FC236}">
                <a16:creationId xmlns:a16="http://schemas.microsoft.com/office/drawing/2014/main" id="{3E492C0A-8ED1-7136-35D9-D2102B95BD37}"/>
              </a:ext>
            </a:extLst>
          </p:cNvPr>
          <p:cNvPicPr>
            <a:picLocks noChangeAspect="1"/>
          </p:cNvPicPr>
          <p:nvPr/>
        </p:nvPicPr>
        <p:blipFill>
          <a:blip r:embed="rId4"/>
          <a:stretch>
            <a:fillRect/>
          </a:stretch>
        </p:blipFill>
        <p:spPr>
          <a:xfrm>
            <a:off x="9496520" y="2812627"/>
            <a:ext cx="1736035" cy="1300351"/>
          </a:xfrm>
          <a:prstGeom prst="rect">
            <a:avLst/>
          </a:prstGeom>
        </p:spPr>
      </p:pic>
      <p:pic>
        <p:nvPicPr>
          <p:cNvPr id="14" name="Picture 13" descr="A bed with a blue sheet and a lamp&#10;&#10;Description automatically generated">
            <a:extLst>
              <a:ext uri="{FF2B5EF4-FFF2-40B4-BE49-F238E27FC236}">
                <a16:creationId xmlns:a16="http://schemas.microsoft.com/office/drawing/2014/main" id="{0485E695-1E34-3BF0-9CBF-614029C762AB}"/>
              </a:ext>
            </a:extLst>
          </p:cNvPr>
          <p:cNvPicPr>
            <a:picLocks noChangeAspect="1"/>
          </p:cNvPicPr>
          <p:nvPr/>
        </p:nvPicPr>
        <p:blipFill rotWithShape="1">
          <a:blip r:embed="rId5"/>
          <a:srcRect l="-1221" t="16388"/>
          <a:stretch/>
        </p:blipFill>
        <p:spPr>
          <a:xfrm>
            <a:off x="9496520" y="1090762"/>
            <a:ext cx="1527395" cy="1261693"/>
          </a:xfrm>
          <a:prstGeom prst="rect">
            <a:avLst/>
          </a:prstGeom>
        </p:spPr>
      </p:pic>
    </p:spTree>
    <p:extLst>
      <p:ext uri="{BB962C8B-B14F-4D97-AF65-F5344CB8AC3E}">
        <p14:creationId xmlns:p14="http://schemas.microsoft.com/office/powerpoint/2010/main" val="179989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5EB26-936C-2B62-1821-F315A53294E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F415BB4-47F8-E37A-3D8C-38C276F90486}"/>
              </a:ext>
            </a:extLst>
          </p:cNvPr>
          <p:cNvSpPr>
            <a:spLocks noGrp="1"/>
          </p:cNvSpPr>
          <p:nvPr>
            <p:ph type="title"/>
          </p:nvPr>
        </p:nvSpPr>
        <p:spPr>
          <a:xfrm>
            <a:off x="521567" y="238539"/>
            <a:ext cx="10515600" cy="1115434"/>
          </a:xfrm>
        </p:spPr>
        <p:txBody>
          <a:bodyPr/>
          <a:lstStyle/>
          <a:p>
            <a:pPr lvl="0">
              <a:lnSpc>
                <a:spcPct val="115000"/>
              </a:lnSpc>
              <a:spcAft>
                <a:spcPts val="1000"/>
              </a:spcAft>
            </a:pPr>
            <a:r>
              <a:rPr lang="en-IN" sz="2800" kern="100" dirty="0">
                <a:ea typeface="Calibri" panose="020F0502020204030204" pitchFamily="34" charset="0"/>
                <a:cs typeface="Times New Roman" panose="02020603050405020304" pitchFamily="18" charset="0"/>
              </a:rPr>
              <a:t>Farm </a:t>
            </a:r>
            <a:r>
              <a:rPr lang="en-IN" sz="2800" kern="100" dirty="0" err="1">
                <a:ea typeface="Calibri" panose="020F0502020204030204" pitchFamily="34" charset="0"/>
                <a:cs typeface="Times New Roman" panose="02020603050405020304" pitchFamily="18" charset="0"/>
              </a:rPr>
              <a:t>Chakki</a:t>
            </a:r>
            <a:r>
              <a:rPr lang="en-IN" sz="2800" kern="100" dirty="0">
                <a:ea typeface="Calibri" panose="020F0502020204030204" pitchFamily="34" charset="0"/>
                <a:cs typeface="Times New Roman" panose="02020603050405020304" pitchFamily="18" charset="0"/>
              </a:rPr>
              <a:t> Atta and Sunflower Oil</a:t>
            </a:r>
            <a:r>
              <a:rPr lang="en-IN" sz="2800" kern="100" dirty="0">
                <a:effectLst/>
                <a:ea typeface="Calibri" panose="020F0502020204030204" pitchFamily="34" charset="0"/>
                <a:cs typeface="Times New Roman" panose="02020603050405020304" pitchFamily="18" charset="0"/>
              </a:rPr>
              <a:t> revenue comparison between campaigns and offers.</a:t>
            </a:r>
          </a:p>
        </p:txBody>
      </p:sp>
      <p:pic>
        <p:nvPicPr>
          <p:cNvPr id="3" name="Picture 2" descr="A graph on a black background&#10;&#10;Description automatically generated">
            <a:extLst>
              <a:ext uri="{FF2B5EF4-FFF2-40B4-BE49-F238E27FC236}">
                <a16:creationId xmlns:a16="http://schemas.microsoft.com/office/drawing/2014/main" id="{D1E4FC12-5A49-E3EF-5F9E-CA31DDB2B2C0}"/>
              </a:ext>
            </a:extLst>
          </p:cNvPr>
          <p:cNvPicPr>
            <a:picLocks noChangeAspect="1"/>
          </p:cNvPicPr>
          <p:nvPr/>
        </p:nvPicPr>
        <p:blipFill>
          <a:blip r:embed="rId3"/>
          <a:stretch>
            <a:fillRect/>
          </a:stretch>
        </p:blipFill>
        <p:spPr>
          <a:xfrm>
            <a:off x="4200937" y="1690679"/>
            <a:ext cx="7673009" cy="3476642"/>
          </a:xfrm>
          <a:prstGeom prst="rect">
            <a:avLst/>
          </a:prstGeom>
        </p:spPr>
      </p:pic>
      <p:sp>
        <p:nvSpPr>
          <p:cNvPr id="5" name="TextBox 4">
            <a:extLst>
              <a:ext uri="{FF2B5EF4-FFF2-40B4-BE49-F238E27FC236}">
                <a16:creationId xmlns:a16="http://schemas.microsoft.com/office/drawing/2014/main" id="{9092577D-346B-7F50-8FAC-D9467FE45074}"/>
              </a:ext>
            </a:extLst>
          </p:cNvPr>
          <p:cNvSpPr txBox="1"/>
          <p:nvPr/>
        </p:nvSpPr>
        <p:spPr>
          <a:xfrm>
            <a:off x="649356" y="1737041"/>
            <a:ext cx="3445566" cy="4247317"/>
          </a:xfrm>
          <a:prstGeom prst="rect">
            <a:avLst/>
          </a:prstGeom>
          <a:noFill/>
        </p:spPr>
        <p:txBody>
          <a:bodyPr wrap="square">
            <a:spAutoFit/>
          </a:bodyPr>
          <a:lstStyle/>
          <a:p>
            <a:pPr algn="just">
              <a:buFont typeface="+mj-lt"/>
              <a:buAutoNum type="arabicPeriod"/>
            </a:pPr>
            <a:r>
              <a:rPr lang="en-IN" b="0" i="0" dirty="0">
                <a:solidFill>
                  <a:srgbClr val="ECECEC"/>
                </a:solidFill>
                <a:effectLst/>
                <a:latin typeface="Bahnschrift" panose="020B0502040204020203" pitchFamily="34" charset="0"/>
              </a:rPr>
              <a:t>Farm </a:t>
            </a:r>
            <a:r>
              <a:rPr lang="en-IN" b="0" i="0" dirty="0" err="1">
                <a:solidFill>
                  <a:srgbClr val="ECECEC"/>
                </a:solidFill>
                <a:effectLst/>
                <a:latin typeface="Bahnschrift" panose="020B0502040204020203" pitchFamily="34" charset="0"/>
              </a:rPr>
              <a:t>Chakki</a:t>
            </a:r>
            <a:r>
              <a:rPr lang="en-IN" b="0" i="0" dirty="0">
                <a:solidFill>
                  <a:srgbClr val="ECECEC"/>
                </a:solidFill>
                <a:effectLst/>
                <a:latin typeface="Bahnschrift" panose="020B0502040204020203" pitchFamily="34" charset="0"/>
              </a:rPr>
              <a:t> Atta and Sunflower Oil showed a significant increase in revenue during Sankranti compared to Diwali, attributed to the change in offer type from 25% off to buy one, get one free (BOGOF).</a:t>
            </a:r>
          </a:p>
          <a:p>
            <a:pPr algn="just">
              <a:buFont typeface="+mj-lt"/>
              <a:buAutoNum type="arabicPeriod"/>
            </a:pPr>
            <a:endParaRPr lang="en-IN" dirty="0">
              <a:solidFill>
                <a:srgbClr val="ECECEC"/>
              </a:solidFill>
              <a:latin typeface="Bahnschrift" panose="020B0502040204020203" pitchFamily="34" charset="0"/>
            </a:endParaRPr>
          </a:p>
          <a:p>
            <a:pPr algn="just">
              <a:buFont typeface="+mj-lt"/>
              <a:buAutoNum type="arabicPeriod"/>
            </a:pPr>
            <a:endParaRPr lang="en-IN" b="0" i="0" dirty="0">
              <a:solidFill>
                <a:srgbClr val="ECECEC"/>
              </a:solidFill>
              <a:effectLst/>
              <a:latin typeface="Bahnschrift" panose="020B0502040204020203" pitchFamily="34" charset="0"/>
            </a:endParaRPr>
          </a:p>
          <a:p>
            <a:pPr algn="just">
              <a:buFont typeface="+mj-lt"/>
              <a:buAutoNum type="arabicPeriod"/>
            </a:pPr>
            <a:r>
              <a:rPr lang="en-IN" b="0" i="0" dirty="0">
                <a:solidFill>
                  <a:srgbClr val="ECECEC"/>
                </a:solidFill>
                <a:effectLst/>
                <a:latin typeface="Bahnschrift" panose="020B0502040204020203" pitchFamily="34" charset="0"/>
              </a:rPr>
              <a:t>These products are essential for preparing festive foods during Diwali and Sankranti, highlighting the effectiveness of BOGOF offers for such promotions.</a:t>
            </a:r>
          </a:p>
        </p:txBody>
      </p:sp>
    </p:spTree>
    <p:extLst>
      <p:ext uri="{BB962C8B-B14F-4D97-AF65-F5344CB8AC3E}">
        <p14:creationId xmlns:p14="http://schemas.microsoft.com/office/powerpoint/2010/main" val="3186685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685182" y="2998754"/>
            <a:ext cx="3551584" cy="860492"/>
          </a:xfrm>
        </p:spPr>
        <p:txBody>
          <a:bodyPr/>
          <a:lstStyle/>
          <a:p>
            <a:r>
              <a:rPr lang="en-US" sz="4400" dirty="0"/>
              <a:t>Promotional Performance</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pic>
        <p:nvPicPr>
          <p:cNvPr id="7" name="Picture 6" descr="A yellow circle with black text&#10;&#10;Description automatically generated">
            <a:extLst>
              <a:ext uri="{FF2B5EF4-FFF2-40B4-BE49-F238E27FC236}">
                <a16:creationId xmlns:a16="http://schemas.microsoft.com/office/drawing/2014/main" id="{3DEFF403-8D79-AE73-C845-0B498227F88A}"/>
              </a:ext>
            </a:extLst>
          </p:cNvPr>
          <p:cNvPicPr>
            <a:picLocks noChangeAspect="1"/>
          </p:cNvPicPr>
          <p:nvPr/>
        </p:nvPicPr>
        <p:blipFill>
          <a:blip r:embed="rId3"/>
          <a:stretch>
            <a:fillRect/>
          </a:stretch>
        </p:blipFill>
        <p:spPr>
          <a:xfrm>
            <a:off x="1423308" y="1742038"/>
            <a:ext cx="2513431" cy="2513431"/>
          </a:xfrm>
          <a:prstGeom prst="ellipse">
            <a:avLst/>
          </a:prstGeom>
          <a:ln>
            <a:noFill/>
          </a:ln>
          <a:effectLst>
            <a:softEdge rad="112500"/>
          </a:effectLst>
        </p:spPr>
      </p:pic>
      <p:pic>
        <p:nvPicPr>
          <p:cNvPr id="16" name="Picture 15" descr="A black circle with red and black confetti&#10;&#10;Description automatically generated">
            <a:extLst>
              <a:ext uri="{FF2B5EF4-FFF2-40B4-BE49-F238E27FC236}">
                <a16:creationId xmlns:a16="http://schemas.microsoft.com/office/drawing/2014/main" id="{A310537E-574D-3566-B675-40D1FFDF4293}"/>
              </a:ext>
            </a:extLst>
          </p:cNvPr>
          <p:cNvPicPr>
            <a:picLocks noChangeAspect="1"/>
          </p:cNvPicPr>
          <p:nvPr/>
        </p:nvPicPr>
        <p:blipFill>
          <a:blip r:embed="rId4"/>
          <a:stretch>
            <a:fillRect/>
          </a:stretch>
        </p:blipFill>
        <p:spPr>
          <a:xfrm>
            <a:off x="3632164" y="504687"/>
            <a:ext cx="1801191" cy="1801191"/>
          </a:xfrm>
          <a:prstGeom prst="rect">
            <a:avLst/>
          </a:prstGeom>
        </p:spPr>
      </p:pic>
    </p:spTree>
    <p:extLst>
      <p:ext uri="{BB962C8B-B14F-4D97-AF65-F5344CB8AC3E}">
        <p14:creationId xmlns:p14="http://schemas.microsoft.com/office/powerpoint/2010/main" val="32955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37B07-D6FE-A4AC-03CC-E6C561E1FD9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CF3BD1B-100F-2CFB-D460-6A829F3A4BF3}"/>
              </a:ext>
            </a:extLst>
          </p:cNvPr>
          <p:cNvSpPr>
            <a:spLocks noGrp="1"/>
          </p:cNvSpPr>
          <p:nvPr>
            <p:ph type="title"/>
          </p:nvPr>
        </p:nvSpPr>
        <p:spPr>
          <a:xfrm>
            <a:off x="402297" y="185531"/>
            <a:ext cx="10515600" cy="967408"/>
          </a:xfrm>
        </p:spPr>
        <p:txBody>
          <a:bodyPr/>
          <a:lstStyle/>
          <a:p>
            <a:r>
              <a:rPr lang="en-IN" sz="2400" kern="100" dirty="0">
                <a:effectLst/>
                <a:ea typeface="Calibri" panose="020F0502020204030204" pitchFamily="34" charset="0"/>
                <a:cs typeface="Times New Roman" panose="02020603050405020304" pitchFamily="18" charset="0"/>
              </a:rPr>
              <a:t>Top 2 promotion types that resulted in the highest Incremental Revenue.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pic>
        <p:nvPicPr>
          <p:cNvPr id="5" name="Picture 4" descr="A graph of different types of type of type of type of type of type of type of type of type of type of type of type of type of type of type of type of type of type&#10;&#10;Description automatically generated">
            <a:extLst>
              <a:ext uri="{FF2B5EF4-FFF2-40B4-BE49-F238E27FC236}">
                <a16:creationId xmlns:a16="http://schemas.microsoft.com/office/drawing/2014/main" id="{2CBF2963-D3E2-A4D7-2E06-62994B3F0581}"/>
              </a:ext>
            </a:extLst>
          </p:cNvPr>
          <p:cNvPicPr>
            <a:picLocks noChangeAspect="1"/>
          </p:cNvPicPr>
          <p:nvPr/>
        </p:nvPicPr>
        <p:blipFill>
          <a:blip r:embed="rId3"/>
          <a:stretch>
            <a:fillRect/>
          </a:stretch>
        </p:blipFill>
        <p:spPr>
          <a:xfrm>
            <a:off x="4770781" y="1504784"/>
            <a:ext cx="6414053" cy="3848432"/>
          </a:xfrm>
          <a:prstGeom prst="rect">
            <a:avLst/>
          </a:prstGeom>
        </p:spPr>
      </p:pic>
      <p:sp>
        <p:nvSpPr>
          <p:cNvPr id="6" name="TextBox 5">
            <a:extLst>
              <a:ext uri="{FF2B5EF4-FFF2-40B4-BE49-F238E27FC236}">
                <a16:creationId xmlns:a16="http://schemas.microsoft.com/office/drawing/2014/main" id="{2A5570C6-CC54-08D8-36B6-005741546420}"/>
              </a:ext>
            </a:extLst>
          </p:cNvPr>
          <p:cNvSpPr txBox="1"/>
          <p:nvPr/>
        </p:nvSpPr>
        <p:spPr>
          <a:xfrm>
            <a:off x="402297" y="1504784"/>
            <a:ext cx="4169703" cy="2031325"/>
          </a:xfrm>
          <a:prstGeom prst="rect">
            <a:avLst/>
          </a:prstGeom>
        </p:spPr>
        <p:txBody>
          <a:bodyPr wrap="square" rtlCol="0">
            <a:spAutoFit/>
          </a:bodyPr>
          <a:lstStyle/>
          <a:p>
            <a:pPr marL="342900" indent="-342900" algn="just">
              <a:buFont typeface="+mj-lt"/>
              <a:buAutoNum type="arabicPeriod"/>
            </a:pPr>
            <a:r>
              <a:rPr lang="en-IN" dirty="0">
                <a:solidFill>
                  <a:prstClr val="white"/>
                </a:solidFill>
                <a:latin typeface="Posterama" panose="020B0504020200020000" pitchFamily="34" charset="0"/>
                <a:ea typeface="微软雅黑"/>
                <a:cs typeface="Posterama" panose="020B0504020200020000" pitchFamily="34" charset="0"/>
              </a:rPr>
              <a:t>500 cashback and BOGOF resulted in more incremental revenue.</a:t>
            </a:r>
          </a:p>
          <a:p>
            <a:pPr marL="342900" indent="-342900" algn="just">
              <a:buFont typeface="+mj-lt"/>
              <a:buAutoNum type="arabicPeriod"/>
            </a:pPr>
            <a:endParaRPr lang="en-IN" dirty="0">
              <a:solidFill>
                <a:prstClr val="white"/>
              </a:solidFill>
              <a:latin typeface="Posterama" panose="020B0504020200020000" pitchFamily="34" charset="0"/>
              <a:ea typeface="微软雅黑"/>
              <a:cs typeface="Posterama" panose="020B0504020200020000" pitchFamily="34" charset="0"/>
            </a:endParaRPr>
          </a:p>
          <a:p>
            <a:pPr marL="342900" indent="-342900" algn="just">
              <a:buFont typeface="+mj-lt"/>
              <a:buAutoNum type="arabicPeriod"/>
            </a:pPr>
            <a:r>
              <a:rPr lang="en-IN" dirty="0">
                <a:solidFill>
                  <a:prstClr val="white"/>
                </a:solidFill>
                <a:latin typeface="Posterama" panose="020B0504020200020000" pitchFamily="34" charset="0"/>
                <a:ea typeface="微软雅黑"/>
                <a:cs typeface="Posterama" panose="020B0504020200020000" pitchFamily="34" charset="0"/>
              </a:rPr>
              <a:t>People usually prefer to buy products which has discounts such as these 2.</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8" name="Picture 7" descr="A yellow and red text&#10;&#10;Description automatically generated">
            <a:extLst>
              <a:ext uri="{FF2B5EF4-FFF2-40B4-BE49-F238E27FC236}">
                <a16:creationId xmlns:a16="http://schemas.microsoft.com/office/drawing/2014/main" id="{8E112C67-8086-96F7-EEB9-7212124936C2}"/>
              </a:ext>
            </a:extLst>
          </p:cNvPr>
          <p:cNvPicPr>
            <a:picLocks noChangeAspect="1"/>
          </p:cNvPicPr>
          <p:nvPr/>
        </p:nvPicPr>
        <p:blipFill>
          <a:blip r:embed="rId4"/>
          <a:stretch>
            <a:fillRect/>
          </a:stretch>
        </p:blipFill>
        <p:spPr>
          <a:xfrm rot="20672229">
            <a:off x="551295" y="3713455"/>
            <a:ext cx="2350932" cy="1760930"/>
          </a:xfrm>
          <a:prstGeom prst="ellipse">
            <a:avLst/>
          </a:prstGeom>
          <a:ln>
            <a:noFill/>
          </a:ln>
          <a:effectLst>
            <a:softEdge rad="112500"/>
          </a:effectLst>
        </p:spPr>
      </p:pic>
      <p:pic>
        <p:nvPicPr>
          <p:cNvPr id="11" name="Picture 10" descr="A black circle with red and black confetti&#10;&#10;Description automatically generated">
            <a:extLst>
              <a:ext uri="{FF2B5EF4-FFF2-40B4-BE49-F238E27FC236}">
                <a16:creationId xmlns:a16="http://schemas.microsoft.com/office/drawing/2014/main" id="{321A8835-4752-4D09-EBA9-89E7214EEDB2}"/>
              </a:ext>
            </a:extLst>
          </p:cNvPr>
          <p:cNvPicPr>
            <a:picLocks noChangeAspect="1"/>
          </p:cNvPicPr>
          <p:nvPr/>
        </p:nvPicPr>
        <p:blipFill>
          <a:blip r:embed="rId5"/>
          <a:stretch>
            <a:fillRect/>
          </a:stretch>
        </p:blipFill>
        <p:spPr>
          <a:xfrm rot="20621353">
            <a:off x="2487148" y="4262362"/>
            <a:ext cx="2181708" cy="2181708"/>
          </a:xfrm>
          <a:prstGeom prst="rect">
            <a:avLst/>
          </a:prstGeom>
        </p:spPr>
      </p:pic>
    </p:spTree>
    <p:extLst>
      <p:ext uri="{BB962C8B-B14F-4D97-AF65-F5344CB8AC3E}">
        <p14:creationId xmlns:p14="http://schemas.microsoft.com/office/powerpoint/2010/main" val="159299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DA5D8-4ED3-9523-BC82-504DAF2AC91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476D6C38-6E2A-2276-E533-D43BDBBF5BB2}"/>
              </a:ext>
            </a:extLst>
          </p:cNvPr>
          <p:cNvSpPr>
            <a:spLocks noGrp="1"/>
          </p:cNvSpPr>
          <p:nvPr>
            <p:ph type="title"/>
          </p:nvPr>
        </p:nvSpPr>
        <p:spPr>
          <a:xfrm>
            <a:off x="521567" y="0"/>
            <a:ext cx="10515600" cy="1115434"/>
          </a:xfrm>
        </p:spPr>
        <p:txBody>
          <a:bodyPr/>
          <a:lstStyle/>
          <a:p>
            <a:r>
              <a:rPr lang="en-US" sz="2400" dirty="0"/>
              <a:t>Promotional types by their ISU (Incremental sold units)</a:t>
            </a:r>
          </a:p>
        </p:txBody>
      </p:sp>
      <p:pic>
        <p:nvPicPr>
          <p:cNvPr id="3" name="Picture 2" descr="A screenshot of a graph&#10;&#10;Description automatically generated">
            <a:extLst>
              <a:ext uri="{FF2B5EF4-FFF2-40B4-BE49-F238E27FC236}">
                <a16:creationId xmlns:a16="http://schemas.microsoft.com/office/drawing/2014/main" id="{6EF557C8-9241-0274-1B70-E36CBE614C96}"/>
              </a:ext>
            </a:extLst>
          </p:cNvPr>
          <p:cNvPicPr>
            <a:picLocks noChangeAspect="1"/>
          </p:cNvPicPr>
          <p:nvPr/>
        </p:nvPicPr>
        <p:blipFill>
          <a:blip r:embed="rId3"/>
          <a:stretch>
            <a:fillRect/>
          </a:stretch>
        </p:blipFill>
        <p:spPr>
          <a:xfrm>
            <a:off x="4412974" y="1488067"/>
            <a:ext cx="6956937" cy="3881865"/>
          </a:xfrm>
          <a:prstGeom prst="rect">
            <a:avLst/>
          </a:prstGeom>
        </p:spPr>
      </p:pic>
      <p:sp>
        <p:nvSpPr>
          <p:cNvPr id="4" name="TextBox 3">
            <a:extLst>
              <a:ext uri="{FF2B5EF4-FFF2-40B4-BE49-F238E27FC236}">
                <a16:creationId xmlns:a16="http://schemas.microsoft.com/office/drawing/2014/main" id="{6B2CE3A4-F272-EF71-1618-6ED6D03DC743}"/>
              </a:ext>
            </a:extLst>
          </p:cNvPr>
          <p:cNvSpPr txBox="1"/>
          <p:nvPr/>
        </p:nvSpPr>
        <p:spPr>
          <a:xfrm>
            <a:off x="521567" y="1488067"/>
            <a:ext cx="3533598" cy="4247317"/>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Promotional type `25% Off ` performed really bad in both the promotions with a decline in ISU of -5717 units.</a:t>
            </a:r>
          </a:p>
          <a:p>
            <a:pPr marL="0" indent="0" algn="just">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`50% Off` also performed slightly better compared to 25% off where it sold 6931 more units during promotional time.</a:t>
            </a:r>
          </a:p>
          <a:p>
            <a:pPr marL="0" indent="0" algn="just">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gn="just">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Sunflower oil which was at 25% off during Diwali was shifted to BOGOF which was a better move.</a:t>
            </a:r>
          </a:p>
        </p:txBody>
      </p:sp>
    </p:spTree>
    <p:extLst>
      <p:ext uri="{BB962C8B-B14F-4D97-AF65-F5344CB8AC3E}">
        <p14:creationId xmlns:p14="http://schemas.microsoft.com/office/powerpoint/2010/main" val="340426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7426B-AAC9-0028-C55C-0897E55D735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E118CF4-9CCA-A848-345E-35F2F53D62CE}"/>
              </a:ext>
            </a:extLst>
          </p:cNvPr>
          <p:cNvSpPr>
            <a:spLocks noGrp="1"/>
          </p:cNvSpPr>
          <p:nvPr>
            <p:ph type="title"/>
          </p:nvPr>
        </p:nvSpPr>
        <p:spPr>
          <a:xfrm>
            <a:off x="521567" y="0"/>
            <a:ext cx="10515600" cy="1115434"/>
          </a:xfrm>
        </p:spPr>
        <p:txBody>
          <a:bodyPr/>
          <a:lstStyle/>
          <a:p>
            <a:r>
              <a:rPr lang="en-US" sz="2400" dirty="0"/>
              <a:t>BOGOF &amp; cashback offers V/S Discount based promotional types</a:t>
            </a:r>
          </a:p>
        </p:txBody>
      </p:sp>
      <p:pic>
        <p:nvPicPr>
          <p:cNvPr id="3" name="Picture 2" descr="A pie chart with text on it&#10;&#10;Description automatically generated">
            <a:extLst>
              <a:ext uri="{FF2B5EF4-FFF2-40B4-BE49-F238E27FC236}">
                <a16:creationId xmlns:a16="http://schemas.microsoft.com/office/drawing/2014/main" id="{2B92C3D9-7B1C-4BD5-EC72-66BB42A74B2D}"/>
              </a:ext>
            </a:extLst>
          </p:cNvPr>
          <p:cNvPicPr>
            <a:picLocks noChangeAspect="1"/>
          </p:cNvPicPr>
          <p:nvPr/>
        </p:nvPicPr>
        <p:blipFill>
          <a:blip r:embed="rId3"/>
          <a:stretch>
            <a:fillRect/>
          </a:stretch>
        </p:blipFill>
        <p:spPr>
          <a:xfrm>
            <a:off x="521568" y="1115435"/>
            <a:ext cx="4951580" cy="2994244"/>
          </a:xfrm>
          <a:prstGeom prst="rect">
            <a:avLst/>
          </a:prstGeom>
        </p:spPr>
      </p:pic>
      <p:pic>
        <p:nvPicPr>
          <p:cNvPr id="5" name="Picture 4" descr="A pie chart with text on it with Crust in the background&#10;&#10;Description automatically generated">
            <a:extLst>
              <a:ext uri="{FF2B5EF4-FFF2-40B4-BE49-F238E27FC236}">
                <a16:creationId xmlns:a16="http://schemas.microsoft.com/office/drawing/2014/main" id="{C6D05CAE-4217-7CDC-9A61-55E226EF7955}"/>
              </a:ext>
            </a:extLst>
          </p:cNvPr>
          <p:cNvPicPr>
            <a:picLocks noChangeAspect="1"/>
          </p:cNvPicPr>
          <p:nvPr/>
        </p:nvPicPr>
        <p:blipFill>
          <a:blip r:embed="rId4"/>
          <a:stretch>
            <a:fillRect/>
          </a:stretch>
        </p:blipFill>
        <p:spPr>
          <a:xfrm>
            <a:off x="5803640" y="1957681"/>
            <a:ext cx="5233527" cy="3140117"/>
          </a:xfrm>
          <a:prstGeom prst="rect">
            <a:avLst/>
          </a:prstGeom>
        </p:spPr>
      </p:pic>
      <p:sp>
        <p:nvSpPr>
          <p:cNvPr id="6" name="TextBox 5">
            <a:extLst>
              <a:ext uri="{FF2B5EF4-FFF2-40B4-BE49-F238E27FC236}">
                <a16:creationId xmlns:a16="http://schemas.microsoft.com/office/drawing/2014/main" id="{053A07C8-EC19-EDD6-9E7C-049638D485EA}"/>
              </a:ext>
            </a:extLst>
          </p:cNvPr>
          <p:cNvSpPr txBox="1"/>
          <p:nvPr/>
        </p:nvSpPr>
        <p:spPr>
          <a:xfrm>
            <a:off x="6109517" y="5194851"/>
            <a:ext cx="4621778" cy="369332"/>
          </a:xfrm>
          <a:prstGeom prst="rect">
            <a:avLst/>
          </a:prstGeom>
        </p:spPr>
        <p:txBody>
          <a:bodyPr wrap="non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By Sold quantity during promotional time </a:t>
            </a:r>
          </a:p>
        </p:txBody>
      </p:sp>
      <p:sp>
        <p:nvSpPr>
          <p:cNvPr id="7" name="TextBox 6">
            <a:extLst>
              <a:ext uri="{FF2B5EF4-FFF2-40B4-BE49-F238E27FC236}">
                <a16:creationId xmlns:a16="http://schemas.microsoft.com/office/drawing/2014/main" id="{00CFE22A-B3ED-E881-33BC-5F0FC18DF90A}"/>
              </a:ext>
            </a:extLst>
          </p:cNvPr>
          <p:cNvSpPr txBox="1"/>
          <p:nvPr/>
        </p:nvSpPr>
        <p:spPr>
          <a:xfrm>
            <a:off x="1527491" y="4109679"/>
            <a:ext cx="2550699" cy="369332"/>
          </a:xfrm>
          <a:prstGeom prst="rect">
            <a:avLst/>
          </a:prstGeom>
        </p:spPr>
        <p:txBody>
          <a:bodyPr wrap="non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By revenue in millions</a:t>
            </a:r>
          </a:p>
        </p:txBody>
      </p:sp>
    </p:spTree>
    <p:extLst>
      <p:ext uri="{BB962C8B-B14F-4D97-AF65-F5344CB8AC3E}">
        <p14:creationId xmlns:p14="http://schemas.microsoft.com/office/powerpoint/2010/main" val="165283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B171E-D3F1-DF40-C7A4-C19DBC4210C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48B0F7CB-D554-4959-1EF8-FBAE2DBF1285}"/>
              </a:ext>
            </a:extLst>
          </p:cNvPr>
          <p:cNvSpPr>
            <a:spLocks noGrp="1"/>
          </p:cNvSpPr>
          <p:nvPr>
            <p:ph type="title"/>
          </p:nvPr>
        </p:nvSpPr>
        <p:spPr>
          <a:xfrm>
            <a:off x="521567" y="0"/>
            <a:ext cx="10515600" cy="1115434"/>
          </a:xfrm>
        </p:spPr>
        <p:txBody>
          <a:bodyPr/>
          <a:lstStyle/>
          <a:p>
            <a:r>
              <a:rPr lang="en-US" sz="2400" dirty="0"/>
              <a:t>Revenue generated from the campaigns.</a:t>
            </a:r>
          </a:p>
        </p:txBody>
      </p:sp>
      <p:pic>
        <p:nvPicPr>
          <p:cNvPr id="3" name="Picture 2" descr="A yellow circle with black text&#10;&#10;Description automatically generated">
            <a:extLst>
              <a:ext uri="{FF2B5EF4-FFF2-40B4-BE49-F238E27FC236}">
                <a16:creationId xmlns:a16="http://schemas.microsoft.com/office/drawing/2014/main" id="{C1341C2C-ECA3-B1A8-4AB5-FCD8EB12B427}"/>
              </a:ext>
            </a:extLst>
          </p:cNvPr>
          <p:cNvPicPr>
            <a:picLocks noChangeAspect="1"/>
          </p:cNvPicPr>
          <p:nvPr/>
        </p:nvPicPr>
        <p:blipFill>
          <a:blip r:embed="rId3"/>
          <a:stretch>
            <a:fillRect/>
          </a:stretch>
        </p:blipFill>
        <p:spPr>
          <a:xfrm>
            <a:off x="1014929" y="1139876"/>
            <a:ext cx="5200341" cy="3120205"/>
          </a:xfrm>
          <a:prstGeom prst="rect">
            <a:avLst/>
          </a:prstGeom>
        </p:spPr>
      </p:pic>
      <p:sp>
        <p:nvSpPr>
          <p:cNvPr id="7" name="TextBox 6">
            <a:extLst>
              <a:ext uri="{FF2B5EF4-FFF2-40B4-BE49-F238E27FC236}">
                <a16:creationId xmlns:a16="http://schemas.microsoft.com/office/drawing/2014/main" id="{328D637B-609B-BCE0-6790-681B7B1577B8}"/>
              </a:ext>
            </a:extLst>
          </p:cNvPr>
          <p:cNvSpPr txBox="1"/>
          <p:nvPr/>
        </p:nvSpPr>
        <p:spPr>
          <a:xfrm>
            <a:off x="909193" y="4490626"/>
            <a:ext cx="9740348" cy="2246769"/>
          </a:xfrm>
          <a:prstGeom prst="rect">
            <a:avLst/>
          </a:prstGeom>
          <a:noFill/>
        </p:spPr>
        <p:txBody>
          <a:bodyPr wrap="square">
            <a:spAutoFit/>
          </a:bodyPr>
          <a:lstStyle/>
          <a:p>
            <a:pPr marL="457200" indent="-457200">
              <a:buFont typeface="+mj-lt"/>
              <a:buAutoNum type="arabicPeriod"/>
            </a:pPr>
            <a:r>
              <a:rPr lang="en-IN" sz="2000" dirty="0">
                <a:solidFill>
                  <a:schemeClr val="bg1"/>
                </a:solidFill>
                <a:latin typeface="Bahnschrift" panose="020B0502040204020203" pitchFamily="34" charset="0"/>
              </a:rPr>
              <a:t>During Diwali, </a:t>
            </a:r>
            <a:r>
              <a:rPr lang="en-IN" sz="2000" dirty="0" err="1">
                <a:solidFill>
                  <a:schemeClr val="bg1"/>
                </a:solidFill>
                <a:latin typeface="Bahnschrift" panose="020B0502040204020203" pitchFamily="34" charset="0"/>
              </a:rPr>
              <a:t>Atlique</a:t>
            </a:r>
            <a:r>
              <a:rPr lang="en-IN" sz="2000" dirty="0">
                <a:solidFill>
                  <a:schemeClr val="bg1"/>
                </a:solidFill>
                <a:latin typeface="Bahnschrift" panose="020B0502040204020203" pitchFamily="34" charset="0"/>
              </a:rPr>
              <a:t> generated a revenue of 173.8 million, while during Sankranti (also known as Pongal in South India), the revenue was 127.0 million, contributing 42% of the total revenue generated during the promotional period.</a:t>
            </a:r>
          </a:p>
          <a:p>
            <a:pPr marL="457200" indent="-457200">
              <a:buFont typeface="+mj-lt"/>
              <a:buAutoNum type="arabicPeriod"/>
            </a:pPr>
            <a:endParaRPr lang="en-IN" sz="2000" dirty="0">
              <a:solidFill>
                <a:schemeClr val="bg1"/>
              </a:solidFill>
              <a:latin typeface="Bahnschrift" panose="020B0502040204020203" pitchFamily="34" charset="0"/>
            </a:endParaRPr>
          </a:p>
          <a:p>
            <a:pPr marL="457200" indent="-457200">
              <a:buFont typeface="+mj-lt"/>
              <a:buAutoNum type="arabicPeriod"/>
            </a:pPr>
            <a:r>
              <a:rPr lang="en-IN" sz="2000" dirty="0">
                <a:solidFill>
                  <a:schemeClr val="bg1"/>
                </a:solidFill>
                <a:latin typeface="Bahnschrift" panose="020B0502040204020203" pitchFamily="34" charset="0"/>
              </a:rPr>
              <a:t>Although Sankranti had a growth percentage of 118.5 % which is lesser than Diwali.</a:t>
            </a:r>
          </a:p>
          <a:p>
            <a:endParaRPr lang="en-IN" sz="2000" dirty="0">
              <a:solidFill>
                <a:schemeClr val="bg1"/>
              </a:solidFill>
              <a:latin typeface="Bahnschrift" panose="020B0502040204020203" pitchFamily="34" charset="0"/>
            </a:endParaRPr>
          </a:p>
        </p:txBody>
      </p:sp>
      <p:pic>
        <p:nvPicPr>
          <p:cNvPr id="9" name="Picture 8" descr="A screenshot of a computer&#10;&#10;Description automatically generated">
            <a:extLst>
              <a:ext uri="{FF2B5EF4-FFF2-40B4-BE49-F238E27FC236}">
                <a16:creationId xmlns:a16="http://schemas.microsoft.com/office/drawing/2014/main" id="{428EF96D-983C-374D-4D2F-D8A12A2FDB19}"/>
              </a:ext>
            </a:extLst>
          </p:cNvPr>
          <p:cNvPicPr>
            <a:picLocks noChangeAspect="1"/>
          </p:cNvPicPr>
          <p:nvPr/>
        </p:nvPicPr>
        <p:blipFill>
          <a:blip r:embed="rId4"/>
          <a:stretch>
            <a:fillRect/>
          </a:stretch>
        </p:blipFill>
        <p:spPr>
          <a:xfrm>
            <a:off x="6406061" y="2882356"/>
            <a:ext cx="4771010" cy="1377725"/>
          </a:xfrm>
          <a:prstGeom prst="rect">
            <a:avLst/>
          </a:prstGeom>
        </p:spPr>
      </p:pic>
    </p:spTree>
    <p:extLst>
      <p:ext uri="{BB962C8B-B14F-4D97-AF65-F5344CB8AC3E}">
        <p14:creationId xmlns:p14="http://schemas.microsoft.com/office/powerpoint/2010/main" val="180584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B61A4-D35D-0611-F4D7-78C332291EB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F418F8E-377A-39E2-E25F-84845F581C02}"/>
              </a:ext>
            </a:extLst>
          </p:cNvPr>
          <p:cNvSpPr>
            <a:spLocks noGrp="1"/>
          </p:cNvSpPr>
          <p:nvPr>
            <p:ph type="title"/>
          </p:nvPr>
        </p:nvSpPr>
        <p:spPr>
          <a:xfrm>
            <a:off x="521567" y="0"/>
            <a:ext cx="10515600" cy="1115434"/>
          </a:xfrm>
        </p:spPr>
        <p:txBody>
          <a:bodyPr/>
          <a:lstStyle/>
          <a:p>
            <a:r>
              <a:rPr lang="en-US" sz="2400" dirty="0"/>
              <a:t>Revenue generated from the campaigns in each city.</a:t>
            </a:r>
          </a:p>
        </p:txBody>
      </p:sp>
      <p:pic>
        <p:nvPicPr>
          <p:cNvPr id="15" name="Picture 14" descr="A graph with yellow bars&#10;&#10;Description automatically generated">
            <a:extLst>
              <a:ext uri="{FF2B5EF4-FFF2-40B4-BE49-F238E27FC236}">
                <a16:creationId xmlns:a16="http://schemas.microsoft.com/office/drawing/2014/main" id="{9804CCA0-A849-16B5-A118-A9BDC0C0217F}"/>
              </a:ext>
            </a:extLst>
          </p:cNvPr>
          <p:cNvPicPr>
            <a:picLocks noChangeAspect="1"/>
          </p:cNvPicPr>
          <p:nvPr/>
        </p:nvPicPr>
        <p:blipFill>
          <a:blip r:embed="rId3"/>
          <a:stretch>
            <a:fillRect/>
          </a:stretch>
        </p:blipFill>
        <p:spPr>
          <a:xfrm>
            <a:off x="311942" y="1157442"/>
            <a:ext cx="11568116" cy="4240695"/>
          </a:xfrm>
          <a:prstGeom prst="rect">
            <a:avLst/>
          </a:prstGeom>
        </p:spPr>
      </p:pic>
      <p:sp>
        <p:nvSpPr>
          <p:cNvPr id="16" name="TextBox 15">
            <a:extLst>
              <a:ext uri="{FF2B5EF4-FFF2-40B4-BE49-F238E27FC236}">
                <a16:creationId xmlns:a16="http://schemas.microsoft.com/office/drawing/2014/main" id="{CA2A095D-5743-AB70-1F30-582DA4DEF9AE}"/>
              </a:ext>
            </a:extLst>
          </p:cNvPr>
          <p:cNvSpPr txBox="1"/>
          <p:nvPr/>
        </p:nvSpPr>
        <p:spPr>
          <a:xfrm>
            <a:off x="311942" y="5482025"/>
            <a:ext cx="11277446" cy="923330"/>
          </a:xfrm>
          <a:prstGeom prst="rect">
            <a:avLst/>
          </a:prstGeom>
        </p:spPr>
        <p:txBody>
          <a:bodyPr wrap="none" rtlCol="0">
            <a:spAutoFit/>
          </a:bodyPr>
          <a:lstStyle/>
          <a:p>
            <a:pPr marL="342900" indent="-342900" algn="just">
              <a:lnSpc>
                <a:spcPct val="100000"/>
              </a:lnSpc>
              <a:spcBef>
                <a:spcPts val="0"/>
              </a:spcBef>
              <a:buFont typeface="+mj-lt"/>
              <a:buAutoNum type="arabicPeriod"/>
            </a:pPr>
            <a:r>
              <a:rPr lang="en-IN" b="0" i="0" dirty="0">
                <a:solidFill>
                  <a:srgbClr val="ECECEC"/>
                </a:solidFill>
                <a:effectLst/>
                <a:latin typeface="Bahnschrift" panose="020B0502040204020203" pitchFamily="34" charset="0"/>
              </a:rPr>
              <a:t>Diwali campaigns in all cities outperformed state capitals, driven by the larger population in these areas.</a:t>
            </a:r>
          </a:p>
          <a:p>
            <a:pPr marL="342900" indent="-342900" algn="just">
              <a:lnSpc>
                <a:spcPct val="100000"/>
              </a:lnSpc>
              <a:spcBef>
                <a:spcPts val="0"/>
              </a:spcBef>
              <a:buFont typeface="+mj-lt"/>
              <a:buAutoNum type="arabicPeriod"/>
            </a:pPr>
            <a:endParaRPr lang="en-IN" sz="1800" dirty="0">
              <a:solidFill>
                <a:srgbClr val="ECECEC"/>
              </a:solidFill>
              <a:latin typeface="Bahnschrift" panose="020B0502040204020203" pitchFamily="34" charset="0"/>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dirty="0">
                <a:solidFill>
                  <a:srgbClr val="ECECEC"/>
                </a:solidFill>
                <a:latin typeface="Bahnschrift" panose="020B0502040204020203" pitchFamily="34" charset="0"/>
                <a:ea typeface="微软雅黑"/>
                <a:cs typeface="Posterama" panose="020B0504020200020000" pitchFamily="34" charset="0"/>
              </a:rPr>
              <a:t>Bengaluru ,</a:t>
            </a:r>
            <a:r>
              <a:rPr lang="en-IN" dirty="0" err="1">
                <a:solidFill>
                  <a:srgbClr val="ECECEC"/>
                </a:solidFill>
                <a:latin typeface="Bahnschrift" panose="020B0502040204020203" pitchFamily="34" charset="0"/>
                <a:ea typeface="微软雅黑"/>
                <a:cs typeface="Posterama" panose="020B0504020200020000" pitchFamily="34" charset="0"/>
              </a:rPr>
              <a:t>Chennai,Hyderabad</a:t>
            </a:r>
            <a:r>
              <a:rPr lang="en-IN" dirty="0">
                <a:solidFill>
                  <a:srgbClr val="ECECEC"/>
                </a:solidFill>
                <a:latin typeface="Bahnschrift" panose="020B0502040204020203" pitchFamily="34" charset="0"/>
                <a:ea typeface="微软雅黑"/>
                <a:cs typeface="Posterama" panose="020B0504020200020000" pitchFamily="34" charset="0"/>
              </a:rPr>
              <a:t> have shown higher sales during both the campaigns.</a:t>
            </a:r>
            <a:endParaRPr lang="en-IN" sz="1800" dirty="0">
              <a:solidFill>
                <a:prstClr val="white"/>
              </a:solidFill>
              <a:latin typeface="Bahnschrift" panose="020B0502040204020203" pitchFamily="34" charset="0"/>
              <a:ea typeface="微软雅黑"/>
              <a:cs typeface="Posterama" panose="020B0504020200020000" pitchFamily="34" charset="0"/>
            </a:endParaRPr>
          </a:p>
        </p:txBody>
      </p:sp>
    </p:spTree>
    <p:extLst>
      <p:ext uri="{BB962C8B-B14F-4D97-AF65-F5344CB8AC3E}">
        <p14:creationId xmlns:p14="http://schemas.microsoft.com/office/powerpoint/2010/main" val="352315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C8118-8D8B-2A6D-DB5B-8F1AC2093E5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0F22D5B-1B71-7A51-E7EC-48C89D6E7EF0}"/>
              </a:ext>
            </a:extLst>
          </p:cNvPr>
          <p:cNvSpPr>
            <a:spLocks noGrp="1"/>
          </p:cNvSpPr>
          <p:nvPr>
            <p:ph type="title"/>
          </p:nvPr>
        </p:nvSpPr>
        <p:spPr>
          <a:xfrm>
            <a:off x="415550" y="106017"/>
            <a:ext cx="10515600" cy="691364"/>
          </a:xfrm>
        </p:spPr>
        <p:txBody>
          <a:bodyPr/>
          <a:lstStyle/>
          <a:p>
            <a:pPr lvl="0">
              <a:lnSpc>
                <a:spcPct val="115000"/>
              </a:lnSpc>
              <a:spcAft>
                <a:spcPts val="10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Cities and respective promo type.</a:t>
            </a:r>
          </a:p>
        </p:txBody>
      </p:sp>
      <p:pic>
        <p:nvPicPr>
          <p:cNvPr id="6" name="Picture 5" descr="A graph with yellow bars&#10;&#10;Description automatically generated">
            <a:extLst>
              <a:ext uri="{FF2B5EF4-FFF2-40B4-BE49-F238E27FC236}">
                <a16:creationId xmlns:a16="http://schemas.microsoft.com/office/drawing/2014/main" id="{B95CF8F6-F40E-C1D7-B126-3D2BD3F771E8}"/>
              </a:ext>
            </a:extLst>
          </p:cNvPr>
          <p:cNvPicPr>
            <a:picLocks noChangeAspect="1"/>
          </p:cNvPicPr>
          <p:nvPr/>
        </p:nvPicPr>
        <p:blipFill>
          <a:blip r:embed="rId3"/>
          <a:stretch>
            <a:fillRect/>
          </a:stretch>
        </p:blipFill>
        <p:spPr>
          <a:xfrm>
            <a:off x="415550" y="1224904"/>
            <a:ext cx="11543719" cy="3851601"/>
          </a:xfrm>
          <a:prstGeom prst="rect">
            <a:avLst/>
          </a:prstGeom>
        </p:spPr>
      </p:pic>
      <p:sp>
        <p:nvSpPr>
          <p:cNvPr id="8" name="TextBox 7">
            <a:extLst>
              <a:ext uri="{FF2B5EF4-FFF2-40B4-BE49-F238E27FC236}">
                <a16:creationId xmlns:a16="http://schemas.microsoft.com/office/drawing/2014/main" id="{D310E0F1-1552-8BB0-562E-D53B033BD172}"/>
              </a:ext>
            </a:extLst>
          </p:cNvPr>
          <p:cNvSpPr txBox="1"/>
          <p:nvPr/>
        </p:nvSpPr>
        <p:spPr>
          <a:xfrm>
            <a:off x="6997148" y="6027061"/>
            <a:ext cx="4962121" cy="646331"/>
          </a:xfrm>
          <a:prstGeom prst="rect">
            <a:avLst/>
          </a:prstGeom>
        </p:spPr>
        <p:txBody>
          <a:bodyPr wrap="square" rtlCol="0">
            <a:spAutoFit/>
          </a:bodyPr>
          <a:lstStyle/>
          <a:p>
            <a:pPr marL="0" indent="0" algn="just">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Access these interactive charts from the link given at the end or from the post.</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75252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 and About the data</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Product Analysis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229808" y="2826795"/>
            <a:ext cx="1914694" cy="1089194"/>
          </a:xfrm>
        </p:spPr>
        <p:txBody>
          <a:bodyPr/>
          <a:lstStyle/>
          <a:p>
            <a:r>
              <a:rPr lang="en-US" dirty="0"/>
              <a:t>Store Analysis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Promotional analysis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Ad Hoc requests</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2697E-7EF9-46C0-5ADA-A1C9B89A65F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099D77-B587-8FC5-4945-173D29F6CA7B}"/>
              </a:ext>
            </a:extLst>
          </p:cNvPr>
          <p:cNvSpPr>
            <a:spLocks noGrp="1"/>
          </p:cNvSpPr>
          <p:nvPr>
            <p:ph type="title"/>
          </p:nvPr>
        </p:nvSpPr>
        <p:spPr>
          <a:xfrm>
            <a:off x="5685182" y="2998754"/>
            <a:ext cx="3551584" cy="860492"/>
          </a:xfrm>
        </p:spPr>
        <p:txBody>
          <a:bodyPr/>
          <a:lstStyle/>
          <a:p>
            <a:r>
              <a:rPr lang="en-US" sz="4400" dirty="0"/>
              <a:t>Store </a:t>
            </a:r>
            <a:br>
              <a:rPr lang="en-US" sz="4400" dirty="0"/>
            </a:br>
            <a:r>
              <a:rPr lang="en-US" sz="4400" dirty="0"/>
              <a:t>Performance</a:t>
            </a:r>
          </a:p>
        </p:txBody>
      </p:sp>
      <p:sp>
        <p:nvSpPr>
          <p:cNvPr id="11" name="Text Placeholder 10">
            <a:extLst>
              <a:ext uri="{FF2B5EF4-FFF2-40B4-BE49-F238E27FC236}">
                <a16:creationId xmlns:a16="http://schemas.microsoft.com/office/drawing/2014/main" id="{E7EC1714-DF64-FBDA-2709-2F3E31E6622C}"/>
              </a:ext>
            </a:extLst>
          </p:cNvPr>
          <p:cNvSpPr>
            <a:spLocks noGrp="1"/>
          </p:cNvSpPr>
          <p:nvPr>
            <p:ph type="body" sz="quarter" idx="29"/>
          </p:nvPr>
        </p:nvSpPr>
        <p:spPr/>
        <p:txBody>
          <a:bodyPr/>
          <a:lstStyle/>
          <a:p>
            <a:endParaRPr lang="en-US" dirty="0"/>
          </a:p>
          <a:p>
            <a:endParaRPr lang="en-US" dirty="0"/>
          </a:p>
        </p:txBody>
      </p:sp>
      <p:pic>
        <p:nvPicPr>
          <p:cNvPr id="4" name="Picture 3" descr="A map of india with black text&#10;&#10;Description automatically generated">
            <a:extLst>
              <a:ext uri="{FF2B5EF4-FFF2-40B4-BE49-F238E27FC236}">
                <a16:creationId xmlns:a16="http://schemas.microsoft.com/office/drawing/2014/main" id="{B2746807-449E-65A3-9703-D64E483E6F90}"/>
              </a:ext>
            </a:extLst>
          </p:cNvPr>
          <p:cNvPicPr>
            <a:picLocks noChangeAspect="1"/>
          </p:cNvPicPr>
          <p:nvPr/>
        </p:nvPicPr>
        <p:blipFill rotWithShape="1">
          <a:blip r:embed="rId3"/>
          <a:srcRect t="7046"/>
          <a:stretch/>
        </p:blipFill>
        <p:spPr>
          <a:xfrm>
            <a:off x="5243839" y="3859246"/>
            <a:ext cx="2467177" cy="2637336"/>
          </a:xfrm>
          <a:prstGeom prst="rect">
            <a:avLst/>
          </a:prstGeom>
          <a:ln>
            <a:noFill/>
          </a:ln>
          <a:effectLst>
            <a:softEdge rad="112500"/>
          </a:effectLst>
        </p:spPr>
      </p:pic>
      <p:pic>
        <p:nvPicPr>
          <p:cNvPr id="5" name="Picture Placeholder 11">
            <a:extLst>
              <a:ext uri="{FF2B5EF4-FFF2-40B4-BE49-F238E27FC236}">
                <a16:creationId xmlns:a16="http://schemas.microsoft.com/office/drawing/2014/main" id="{0D9EBB25-3C61-B32E-8733-51C56907EFDC}"/>
              </a:ext>
            </a:extLst>
          </p:cNvPr>
          <p:cNvPicPr>
            <a:picLocks noChangeAspect="1"/>
          </p:cNvPicPr>
          <p:nvPr/>
        </p:nvPicPr>
        <p:blipFill>
          <a:blip r:embed="rId4"/>
          <a:srcRect l="18741" r="18741"/>
          <a:stretch/>
        </p:blipFill>
        <p:spPr>
          <a:xfrm>
            <a:off x="408231" y="1115013"/>
            <a:ext cx="4618376" cy="49128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p:spPr>
      </p:pic>
    </p:spTree>
    <p:extLst>
      <p:ext uri="{BB962C8B-B14F-4D97-AF65-F5344CB8AC3E}">
        <p14:creationId xmlns:p14="http://schemas.microsoft.com/office/powerpoint/2010/main" val="4047505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A41D6-0FE5-6F7B-B05C-109B19C70EE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9EA47B10-950C-963A-E662-BD1D568E5EAF}"/>
              </a:ext>
            </a:extLst>
          </p:cNvPr>
          <p:cNvSpPr>
            <a:spLocks noGrp="1"/>
          </p:cNvSpPr>
          <p:nvPr>
            <p:ph type="title"/>
          </p:nvPr>
        </p:nvSpPr>
        <p:spPr>
          <a:xfrm>
            <a:off x="415550" y="24442"/>
            <a:ext cx="10515600" cy="1115434"/>
          </a:xfrm>
        </p:spPr>
        <p:txBody>
          <a:bodyPr/>
          <a:lstStyle/>
          <a:p>
            <a:pPr lvl="0">
              <a:lnSpc>
                <a:spcPct val="115000"/>
              </a:lnSpc>
              <a:spcAft>
                <a:spcPts val="1000"/>
              </a:spcAft>
            </a:pPr>
            <a:r>
              <a:rPr lang="en-IN" sz="2400" kern="100" dirty="0">
                <a:effectLst/>
                <a:ea typeface="Calibri" panose="020F0502020204030204" pitchFamily="34" charset="0"/>
                <a:cs typeface="Times New Roman" panose="02020603050405020304" pitchFamily="18" charset="0"/>
              </a:rPr>
              <a:t>Top 10 stores by Incremental revenue</a:t>
            </a:r>
          </a:p>
        </p:txBody>
      </p:sp>
      <p:pic>
        <p:nvPicPr>
          <p:cNvPr id="4" name="Picture 3" descr="A graph of yellow bars&#10;&#10;Description automatically generated">
            <a:extLst>
              <a:ext uri="{FF2B5EF4-FFF2-40B4-BE49-F238E27FC236}">
                <a16:creationId xmlns:a16="http://schemas.microsoft.com/office/drawing/2014/main" id="{706AAB7B-101A-B651-9D77-57E615A062DE}"/>
              </a:ext>
            </a:extLst>
          </p:cNvPr>
          <p:cNvPicPr>
            <a:picLocks noChangeAspect="1"/>
          </p:cNvPicPr>
          <p:nvPr/>
        </p:nvPicPr>
        <p:blipFill rotWithShape="1">
          <a:blip r:embed="rId3"/>
          <a:srcRect t="21972"/>
          <a:stretch/>
        </p:blipFill>
        <p:spPr>
          <a:xfrm>
            <a:off x="1552296" y="1139876"/>
            <a:ext cx="9087407" cy="3633586"/>
          </a:xfrm>
          <a:prstGeom prst="rect">
            <a:avLst/>
          </a:prstGeom>
        </p:spPr>
      </p:pic>
      <p:sp>
        <p:nvSpPr>
          <p:cNvPr id="5" name="TextBox 4">
            <a:extLst>
              <a:ext uri="{FF2B5EF4-FFF2-40B4-BE49-F238E27FC236}">
                <a16:creationId xmlns:a16="http://schemas.microsoft.com/office/drawing/2014/main" id="{51B83B28-5A3E-8E7A-BF73-2895B406CB47}"/>
              </a:ext>
            </a:extLst>
          </p:cNvPr>
          <p:cNvSpPr txBox="1"/>
          <p:nvPr/>
        </p:nvSpPr>
        <p:spPr>
          <a:xfrm>
            <a:off x="1086678" y="4874303"/>
            <a:ext cx="7301948" cy="1687641"/>
          </a:xfrm>
          <a:prstGeom prst="rect">
            <a:avLst/>
          </a:prstGeom>
        </p:spPr>
        <p:txBody>
          <a:bodyPr wrap="square" rtlCol="0">
            <a:spAutoFit/>
          </a:bodyPr>
          <a:lstStyle/>
          <a:p>
            <a:pPr marL="457200">
              <a:lnSpc>
                <a:spcPct val="115000"/>
              </a:lnSpc>
              <a:spcAft>
                <a:spcPts val="1000"/>
              </a:spcAft>
            </a:pPr>
            <a:r>
              <a:rPr lang="en-IN" sz="2000" kern="100"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S</a:t>
            </a: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tore 1 of Mysuru has </a:t>
            </a:r>
            <a:r>
              <a:rPr lang="en-IN" sz="2000" kern="100"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generated incremental revenue </a:t>
            </a: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of 5.08 ml </a:t>
            </a:r>
            <a:r>
              <a:rPr lang="en-IN" sz="2000" kern="100"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f</a:t>
            </a: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ollowed by store 4 of Chennai with of 4.97 million.</a:t>
            </a:r>
          </a:p>
          <a:p>
            <a:pPr marL="457200">
              <a:lnSpc>
                <a:spcPct val="115000"/>
              </a:lnSpc>
              <a:spcAft>
                <a:spcPts val="1000"/>
              </a:spcAft>
            </a:pP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 </a:t>
            </a:r>
          </a:p>
          <a:p>
            <a:pPr marL="0" indent="0" algn="just">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733420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454C-90DD-9A4F-BAC3-90B161398F9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E9DD15A7-0484-DBAB-7F19-A5954CDA8EEF}"/>
              </a:ext>
            </a:extLst>
          </p:cNvPr>
          <p:cNvSpPr>
            <a:spLocks noGrp="1"/>
          </p:cNvSpPr>
          <p:nvPr>
            <p:ph type="title"/>
          </p:nvPr>
        </p:nvSpPr>
        <p:spPr>
          <a:xfrm>
            <a:off x="521567" y="0"/>
            <a:ext cx="10515600" cy="1115434"/>
          </a:xfrm>
        </p:spPr>
        <p:txBody>
          <a:bodyPr/>
          <a:lstStyle/>
          <a:p>
            <a:r>
              <a:rPr lang="en-US" sz="2400" dirty="0"/>
              <a:t>Bottom 10 stores by Incremental Sold units</a:t>
            </a:r>
          </a:p>
        </p:txBody>
      </p:sp>
      <p:pic>
        <p:nvPicPr>
          <p:cNvPr id="4" name="Picture 3" descr="A graph of sales&#10;&#10;Description automatically generated">
            <a:extLst>
              <a:ext uri="{FF2B5EF4-FFF2-40B4-BE49-F238E27FC236}">
                <a16:creationId xmlns:a16="http://schemas.microsoft.com/office/drawing/2014/main" id="{284F0383-10FC-4258-AC6B-8785CB102142}"/>
              </a:ext>
            </a:extLst>
          </p:cNvPr>
          <p:cNvPicPr>
            <a:picLocks noChangeAspect="1"/>
          </p:cNvPicPr>
          <p:nvPr/>
        </p:nvPicPr>
        <p:blipFill>
          <a:blip r:embed="rId3"/>
          <a:stretch>
            <a:fillRect/>
          </a:stretch>
        </p:blipFill>
        <p:spPr>
          <a:xfrm>
            <a:off x="1773454" y="1115434"/>
            <a:ext cx="8645092" cy="5133514"/>
          </a:xfrm>
          <a:prstGeom prst="rect">
            <a:avLst/>
          </a:prstGeom>
        </p:spPr>
      </p:pic>
    </p:spTree>
    <p:extLst>
      <p:ext uri="{BB962C8B-B14F-4D97-AF65-F5344CB8AC3E}">
        <p14:creationId xmlns:p14="http://schemas.microsoft.com/office/powerpoint/2010/main" val="2450648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2EC48-8EDE-A126-8A8A-3513B810B24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EC2D4BA-D612-1227-B69D-AFE344E5AC72}"/>
              </a:ext>
            </a:extLst>
          </p:cNvPr>
          <p:cNvSpPr>
            <a:spLocks noGrp="1"/>
          </p:cNvSpPr>
          <p:nvPr>
            <p:ph type="title"/>
          </p:nvPr>
        </p:nvSpPr>
        <p:spPr>
          <a:xfrm>
            <a:off x="521567" y="0"/>
            <a:ext cx="10515600" cy="1115434"/>
          </a:xfrm>
        </p:spPr>
        <p:txBody>
          <a:bodyPr/>
          <a:lstStyle/>
          <a:p>
            <a:r>
              <a:rPr lang="en-US" sz="2400" dirty="0"/>
              <a:t>Top cities by incremental revenue.</a:t>
            </a:r>
          </a:p>
        </p:txBody>
      </p:sp>
      <p:pic>
        <p:nvPicPr>
          <p:cNvPr id="4" name="Picture 3" descr="A graph of a city&#10;&#10;Description automatically generated">
            <a:extLst>
              <a:ext uri="{FF2B5EF4-FFF2-40B4-BE49-F238E27FC236}">
                <a16:creationId xmlns:a16="http://schemas.microsoft.com/office/drawing/2014/main" id="{1DE51083-8B3C-AC86-D58C-983AC0F5388B}"/>
              </a:ext>
            </a:extLst>
          </p:cNvPr>
          <p:cNvPicPr>
            <a:picLocks noChangeAspect="1"/>
          </p:cNvPicPr>
          <p:nvPr/>
        </p:nvPicPr>
        <p:blipFill>
          <a:blip r:embed="rId3"/>
          <a:stretch>
            <a:fillRect/>
          </a:stretch>
        </p:blipFill>
        <p:spPr>
          <a:xfrm>
            <a:off x="2313192" y="1115434"/>
            <a:ext cx="7152421" cy="4291453"/>
          </a:xfrm>
          <a:prstGeom prst="rect">
            <a:avLst/>
          </a:prstGeom>
        </p:spPr>
      </p:pic>
      <p:sp>
        <p:nvSpPr>
          <p:cNvPr id="5" name="TextBox 4">
            <a:extLst>
              <a:ext uri="{FF2B5EF4-FFF2-40B4-BE49-F238E27FC236}">
                <a16:creationId xmlns:a16="http://schemas.microsoft.com/office/drawing/2014/main" id="{CD5A24C1-D728-CF28-088E-5FD3EDAEF4C9}"/>
              </a:ext>
            </a:extLst>
          </p:cNvPr>
          <p:cNvSpPr txBox="1"/>
          <p:nvPr/>
        </p:nvSpPr>
        <p:spPr>
          <a:xfrm>
            <a:off x="2228233" y="5598991"/>
            <a:ext cx="6463629" cy="923330"/>
          </a:xfrm>
          <a:prstGeom prst="rect">
            <a:avLst/>
          </a:prstGeom>
        </p:spPr>
        <p:txBody>
          <a:bodyPr wrap="none" rtlCol="0">
            <a:spAutoFit/>
          </a:bodyPr>
          <a:lstStyle/>
          <a:p>
            <a:pPr marL="342900" indent="-342900" algn="just">
              <a:lnSpc>
                <a:spcPct val="100000"/>
              </a:lnSpc>
              <a:spcBef>
                <a:spcPts val="0"/>
              </a:spcBef>
              <a:buFont typeface="+mj-lt"/>
              <a:buAutoNum type="arabicPeriod"/>
            </a:pPr>
            <a:r>
              <a:rPr lang="en-IN" sz="1800" dirty="0">
                <a:solidFill>
                  <a:prstClr val="white"/>
                </a:solidFill>
                <a:latin typeface="Bahnschrift" panose="020B0502040204020203" pitchFamily="34" charset="0"/>
                <a:ea typeface="微软雅黑"/>
                <a:cs typeface="Posterama" panose="020B0504020200020000" pitchFamily="34" charset="0"/>
              </a:rPr>
              <a:t>State capitals have generated more incremental revenue</a:t>
            </a:r>
            <a:r>
              <a:rPr lang="en-IN" dirty="0">
                <a:solidFill>
                  <a:prstClr val="white"/>
                </a:solidFill>
                <a:latin typeface="Bahnschrift" panose="020B0502040204020203" pitchFamily="34" charset="0"/>
                <a:ea typeface="微软雅黑"/>
                <a:cs typeface="Posterama" panose="020B0504020200020000" pitchFamily="34" charset="0"/>
              </a:rPr>
              <a:t>.</a:t>
            </a:r>
          </a:p>
          <a:p>
            <a:pPr marL="342900" indent="-342900" algn="just">
              <a:lnSpc>
                <a:spcPct val="100000"/>
              </a:lnSpc>
              <a:spcBef>
                <a:spcPts val="0"/>
              </a:spcBef>
              <a:buFont typeface="+mj-lt"/>
              <a:buAutoNum type="arabicPeriod"/>
            </a:pPr>
            <a:endParaRPr lang="en-IN" sz="1800" dirty="0">
              <a:solidFill>
                <a:prstClr val="white"/>
              </a:solidFill>
              <a:latin typeface="Bahnschrift" panose="020B0502040204020203" pitchFamily="34" charset="0"/>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sz="1800" dirty="0">
                <a:solidFill>
                  <a:prstClr val="white"/>
                </a:solidFill>
                <a:latin typeface="Bahnschrift" panose="020B0502040204020203" pitchFamily="34" charset="0"/>
                <a:ea typeface="微软雅黑"/>
                <a:cs typeface="Posterama" panose="020B0504020200020000" pitchFamily="34" charset="0"/>
              </a:rPr>
              <a:t>Should try Kochi and other densely populated cities</a:t>
            </a:r>
          </a:p>
        </p:txBody>
      </p:sp>
    </p:spTree>
    <p:extLst>
      <p:ext uri="{BB962C8B-B14F-4D97-AF65-F5344CB8AC3E}">
        <p14:creationId xmlns:p14="http://schemas.microsoft.com/office/powerpoint/2010/main" val="4107489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EEAA9-8375-64A1-744C-0DC7217942B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CC4C852-C05C-AB60-1779-7CA7BB3C193E}"/>
              </a:ext>
            </a:extLst>
          </p:cNvPr>
          <p:cNvSpPr>
            <a:spLocks noGrp="1"/>
          </p:cNvSpPr>
          <p:nvPr>
            <p:ph type="title"/>
          </p:nvPr>
        </p:nvSpPr>
        <p:spPr>
          <a:xfrm>
            <a:off x="521567" y="0"/>
            <a:ext cx="10515600" cy="1115434"/>
          </a:xfrm>
        </p:spPr>
        <p:txBody>
          <a:bodyPr/>
          <a:lstStyle/>
          <a:p>
            <a:r>
              <a:rPr lang="en-US" sz="2400" dirty="0"/>
              <a:t>Bottom 10 stores by ISU</a:t>
            </a:r>
          </a:p>
        </p:txBody>
      </p:sp>
      <p:pic>
        <p:nvPicPr>
          <p:cNvPr id="3" name="Picture 2" descr="A graph of yellow bars&#10;&#10;Description automatically generated">
            <a:extLst>
              <a:ext uri="{FF2B5EF4-FFF2-40B4-BE49-F238E27FC236}">
                <a16:creationId xmlns:a16="http://schemas.microsoft.com/office/drawing/2014/main" id="{9916F207-A99C-D10F-E234-3E3AAAC1AA62}"/>
              </a:ext>
            </a:extLst>
          </p:cNvPr>
          <p:cNvPicPr>
            <a:picLocks noChangeAspect="1"/>
          </p:cNvPicPr>
          <p:nvPr/>
        </p:nvPicPr>
        <p:blipFill>
          <a:blip r:embed="rId3"/>
          <a:stretch>
            <a:fillRect/>
          </a:stretch>
        </p:blipFill>
        <p:spPr>
          <a:xfrm>
            <a:off x="1533074" y="1115434"/>
            <a:ext cx="9125852" cy="4490236"/>
          </a:xfrm>
          <a:prstGeom prst="rect">
            <a:avLst/>
          </a:prstGeom>
        </p:spPr>
      </p:pic>
    </p:spTree>
    <p:extLst>
      <p:ext uri="{BB962C8B-B14F-4D97-AF65-F5344CB8AC3E}">
        <p14:creationId xmlns:p14="http://schemas.microsoft.com/office/powerpoint/2010/main" val="1636010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D97B2-D88C-86CC-9E91-19FF5B5E023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B5B81BB-6B8B-3798-23A9-85026BC7C3EF}"/>
              </a:ext>
            </a:extLst>
          </p:cNvPr>
          <p:cNvSpPr>
            <a:spLocks noGrp="1"/>
          </p:cNvSpPr>
          <p:nvPr>
            <p:ph type="title"/>
          </p:nvPr>
        </p:nvSpPr>
        <p:spPr>
          <a:xfrm>
            <a:off x="521567" y="0"/>
            <a:ext cx="10515600" cy="1115434"/>
          </a:xfrm>
        </p:spPr>
        <p:txBody>
          <a:bodyPr/>
          <a:lstStyle/>
          <a:p>
            <a:r>
              <a:rPr lang="en-US" sz="2400" dirty="0"/>
              <a:t>Average quantity sold per  city during promotional period</a:t>
            </a:r>
          </a:p>
        </p:txBody>
      </p:sp>
      <p:pic>
        <p:nvPicPr>
          <p:cNvPr id="4" name="Picture 3" descr="A graph of a pyramid&#10;&#10;Description automatically generated with medium confidence">
            <a:extLst>
              <a:ext uri="{FF2B5EF4-FFF2-40B4-BE49-F238E27FC236}">
                <a16:creationId xmlns:a16="http://schemas.microsoft.com/office/drawing/2014/main" id="{4EF6AA1C-649E-82D6-5919-FF89FA2409E2}"/>
              </a:ext>
            </a:extLst>
          </p:cNvPr>
          <p:cNvPicPr>
            <a:picLocks noChangeAspect="1"/>
          </p:cNvPicPr>
          <p:nvPr/>
        </p:nvPicPr>
        <p:blipFill rotWithShape="1">
          <a:blip r:embed="rId3"/>
          <a:srcRect t="12320"/>
          <a:stretch/>
        </p:blipFill>
        <p:spPr>
          <a:xfrm>
            <a:off x="521567" y="1115434"/>
            <a:ext cx="4633529" cy="2438598"/>
          </a:xfrm>
          <a:prstGeom prst="rect">
            <a:avLst/>
          </a:prstGeom>
        </p:spPr>
      </p:pic>
      <p:pic>
        <p:nvPicPr>
          <p:cNvPr id="6" name="Picture 5" descr="A graph with yellow bars and white text&#10;&#10;Description automatically generated">
            <a:extLst>
              <a:ext uri="{FF2B5EF4-FFF2-40B4-BE49-F238E27FC236}">
                <a16:creationId xmlns:a16="http://schemas.microsoft.com/office/drawing/2014/main" id="{B131CE0E-EA17-B518-4DCB-EC524E7C39E3}"/>
              </a:ext>
            </a:extLst>
          </p:cNvPr>
          <p:cNvPicPr>
            <a:picLocks noChangeAspect="1"/>
          </p:cNvPicPr>
          <p:nvPr/>
        </p:nvPicPr>
        <p:blipFill rotWithShape="1">
          <a:blip r:embed="rId4"/>
          <a:srcRect t="12275" b="10393"/>
          <a:stretch/>
        </p:blipFill>
        <p:spPr>
          <a:xfrm>
            <a:off x="5386987" y="2809460"/>
            <a:ext cx="6283446" cy="2915479"/>
          </a:xfrm>
          <a:prstGeom prst="rect">
            <a:avLst/>
          </a:prstGeom>
        </p:spPr>
      </p:pic>
      <p:sp>
        <p:nvSpPr>
          <p:cNvPr id="7" name="TextBox 6">
            <a:extLst>
              <a:ext uri="{FF2B5EF4-FFF2-40B4-BE49-F238E27FC236}">
                <a16:creationId xmlns:a16="http://schemas.microsoft.com/office/drawing/2014/main" id="{7C10DCC2-0463-3795-81EE-30007A627A8E}"/>
              </a:ext>
            </a:extLst>
          </p:cNvPr>
          <p:cNvSpPr txBox="1"/>
          <p:nvPr/>
        </p:nvSpPr>
        <p:spPr>
          <a:xfrm>
            <a:off x="1416307" y="3554032"/>
            <a:ext cx="2844048" cy="369332"/>
          </a:xfrm>
          <a:prstGeom prst="rect">
            <a:avLst/>
          </a:prstGeom>
        </p:spPr>
        <p:txBody>
          <a:bodyPr wrap="non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No of stores in each city.</a:t>
            </a:r>
          </a:p>
        </p:txBody>
      </p:sp>
      <p:sp>
        <p:nvSpPr>
          <p:cNvPr id="8" name="TextBox 7">
            <a:extLst>
              <a:ext uri="{FF2B5EF4-FFF2-40B4-BE49-F238E27FC236}">
                <a16:creationId xmlns:a16="http://schemas.microsoft.com/office/drawing/2014/main" id="{0E200591-FE0F-17D9-A95A-94F63D1D3B21}"/>
              </a:ext>
            </a:extLst>
          </p:cNvPr>
          <p:cNvSpPr txBox="1"/>
          <p:nvPr/>
        </p:nvSpPr>
        <p:spPr>
          <a:xfrm>
            <a:off x="6202016" y="5724939"/>
            <a:ext cx="5049079"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Averag</a:t>
            </a:r>
            <a:r>
              <a:rPr lang="en-IN" dirty="0">
                <a:solidFill>
                  <a:prstClr val="white"/>
                </a:solidFill>
                <a:latin typeface="Posterama" panose="020B0504020200020000" pitchFamily="34" charset="0"/>
                <a:ea typeface="微软雅黑"/>
                <a:cs typeface="Posterama" panose="020B0504020200020000" pitchFamily="34" charset="0"/>
              </a:rPr>
              <a:t>e units sold in each store in each city</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086592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0FD68-26DC-94EA-1ADA-303FB9BAFEA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BB9CE615-B768-041E-EBEF-D3FDEF4BDE4F}"/>
              </a:ext>
            </a:extLst>
          </p:cNvPr>
          <p:cNvSpPr>
            <a:spLocks noGrp="1"/>
          </p:cNvSpPr>
          <p:nvPr>
            <p:ph type="title"/>
          </p:nvPr>
        </p:nvSpPr>
        <p:spPr>
          <a:xfrm>
            <a:off x="521567" y="0"/>
            <a:ext cx="10515600" cy="1115434"/>
          </a:xfrm>
        </p:spPr>
        <p:txBody>
          <a:bodyPr/>
          <a:lstStyle/>
          <a:p>
            <a:r>
              <a:rPr lang="en-US" sz="2400" dirty="0"/>
              <a:t>Variation of stores across cities</a:t>
            </a:r>
          </a:p>
        </p:txBody>
      </p:sp>
      <p:pic>
        <p:nvPicPr>
          <p:cNvPr id="2" name="video1">
            <a:hlinkClick r:id="" action="ppaction://media"/>
            <a:extLst>
              <a:ext uri="{FF2B5EF4-FFF2-40B4-BE49-F238E27FC236}">
                <a16:creationId xmlns:a16="http://schemas.microsoft.com/office/drawing/2014/main" id="{E546DC75-2FDB-EDE5-7627-D2B8AD27ED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9961" y="1115434"/>
            <a:ext cx="10077206" cy="3756200"/>
          </a:xfrm>
          <a:prstGeom prst="rect">
            <a:avLst/>
          </a:prstGeom>
        </p:spPr>
      </p:pic>
      <p:sp>
        <p:nvSpPr>
          <p:cNvPr id="5" name="TextBox 4">
            <a:extLst>
              <a:ext uri="{FF2B5EF4-FFF2-40B4-BE49-F238E27FC236}">
                <a16:creationId xmlns:a16="http://schemas.microsoft.com/office/drawing/2014/main" id="{CA544C4F-7CB6-A843-6CFF-A98352E9CFC5}"/>
              </a:ext>
            </a:extLst>
          </p:cNvPr>
          <p:cNvSpPr txBox="1"/>
          <p:nvPr/>
        </p:nvSpPr>
        <p:spPr>
          <a:xfrm>
            <a:off x="806867" y="5031617"/>
            <a:ext cx="10230300" cy="646331"/>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Bahnschrift" panose="020B0502040204020203" pitchFamily="34" charset="0"/>
                <a:ea typeface="微软雅黑"/>
                <a:cs typeface="Posterama" panose="020B0504020200020000" pitchFamily="34" charset="0"/>
              </a:rPr>
              <a:t>More population has lead to the development of more number of stores which in turn has lead to more revenue in state capitals and some densely populated cities.</a:t>
            </a:r>
          </a:p>
        </p:txBody>
      </p:sp>
    </p:spTree>
    <p:extLst>
      <p:ext uri="{BB962C8B-B14F-4D97-AF65-F5344CB8AC3E}">
        <p14:creationId xmlns:p14="http://schemas.microsoft.com/office/powerpoint/2010/main" val="302346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860ED-E2DF-6981-A4D6-F7CA6AFA2E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571FF7B-28C5-96B4-0B0C-92E56DC9C816}"/>
              </a:ext>
            </a:extLst>
          </p:cNvPr>
          <p:cNvSpPr>
            <a:spLocks noGrp="1"/>
          </p:cNvSpPr>
          <p:nvPr>
            <p:ph type="title"/>
          </p:nvPr>
        </p:nvSpPr>
        <p:spPr>
          <a:xfrm>
            <a:off x="6095999" y="2567491"/>
            <a:ext cx="4618376" cy="860492"/>
          </a:xfrm>
        </p:spPr>
        <p:txBody>
          <a:bodyPr/>
          <a:lstStyle/>
          <a:p>
            <a:r>
              <a:rPr lang="en-US" sz="4400" dirty="0"/>
              <a:t>Ad-Hoc Requests</a:t>
            </a:r>
          </a:p>
        </p:txBody>
      </p:sp>
      <p:sp>
        <p:nvSpPr>
          <p:cNvPr id="11" name="Text Placeholder 10">
            <a:extLst>
              <a:ext uri="{FF2B5EF4-FFF2-40B4-BE49-F238E27FC236}">
                <a16:creationId xmlns:a16="http://schemas.microsoft.com/office/drawing/2014/main" id="{DAF99F66-D22F-B8AC-2659-6B1F82485DF5}"/>
              </a:ext>
            </a:extLst>
          </p:cNvPr>
          <p:cNvSpPr>
            <a:spLocks noGrp="1"/>
          </p:cNvSpPr>
          <p:nvPr>
            <p:ph type="body" sz="quarter" idx="29"/>
          </p:nvPr>
        </p:nvSpPr>
        <p:spPr/>
        <p:txBody>
          <a:bodyPr/>
          <a:lstStyle/>
          <a:p>
            <a:endParaRPr lang="en-US" dirty="0"/>
          </a:p>
          <a:p>
            <a:endParaRPr lang="en-US" dirty="0"/>
          </a:p>
        </p:txBody>
      </p:sp>
      <p:pic>
        <p:nvPicPr>
          <p:cNvPr id="5" name="Picture Placeholder 11">
            <a:extLst>
              <a:ext uri="{FF2B5EF4-FFF2-40B4-BE49-F238E27FC236}">
                <a16:creationId xmlns:a16="http://schemas.microsoft.com/office/drawing/2014/main" id="{FEC86DFC-3C24-CC6D-B1F7-19BF29DB22DB}"/>
              </a:ext>
            </a:extLst>
          </p:cNvPr>
          <p:cNvPicPr>
            <a:picLocks noChangeAspect="1"/>
          </p:cNvPicPr>
          <p:nvPr/>
        </p:nvPicPr>
        <p:blipFill>
          <a:blip r:embed="rId3"/>
          <a:srcRect l="23485" r="23485"/>
          <a:stretch/>
        </p:blipFill>
        <p:spPr>
          <a:xfrm>
            <a:off x="690399" y="390476"/>
            <a:ext cx="5008035" cy="53273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p:spPr>
      </p:pic>
    </p:spTree>
    <p:extLst>
      <p:ext uri="{BB962C8B-B14F-4D97-AF65-F5344CB8AC3E}">
        <p14:creationId xmlns:p14="http://schemas.microsoft.com/office/powerpoint/2010/main" val="2580013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69B3E-0D71-5F46-45CF-58D1178DD52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FDBFF26-0438-4045-A695-0FE840C0E981}"/>
              </a:ext>
            </a:extLst>
          </p:cNvPr>
          <p:cNvSpPr>
            <a:spLocks noGrp="1"/>
          </p:cNvSpPr>
          <p:nvPr>
            <p:ph type="title"/>
          </p:nvPr>
        </p:nvSpPr>
        <p:spPr>
          <a:xfrm>
            <a:off x="521567" y="172278"/>
            <a:ext cx="10515600" cy="1115434"/>
          </a:xfrm>
        </p:spPr>
        <p:txBody>
          <a:bodyPr/>
          <a:lstStyle/>
          <a:p>
            <a:r>
              <a:rPr lang="en-IN" sz="2400" dirty="0"/>
              <a:t>Provide a list of products with a base price greater than 500 and that are featured in promo type of 'BOGOF' (Buy One Get One Free). </a:t>
            </a:r>
            <a:endParaRPr lang="en-US" sz="2400" dirty="0"/>
          </a:p>
        </p:txBody>
      </p:sp>
      <p:pic>
        <p:nvPicPr>
          <p:cNvPr id="3" name="Picture 2" descr="A graph of a product&#10;&#10;Description automatically generated with medium confidence">
            <a:extLst>
              <a:ext uri="{FF2B5EF4-FFF2-40B4-BE49-F238E27FC236}">
                <a16:creationId xmlns:a16="http://schemas.microsoft.com/office/drawing/2014/main" id="{98D175B9-0E28-75C7-564C-B4D0E2213B25}"/>
              </a:ext>
            </a:extLst>
          </p:cNvPr>
          <p:cNvPicPr>
            <a:picLocks noChangeAspect="1"/>
          </p:cNvPicPr>
          <p:nvPr/>
        </p:nvPicPr>
        <p:blipFill>
          <a:blip r:embed="rId3"/>
          <a:stretch>
            <a:fillRect/>
          </a:stretch>
        </p:blipFill>
        <p:spPr>
          <a:xfrm>
            <a:off x="521566" y="1287712"/>
            <a:ext cx="4855377" cy="291322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3722D50-1C9A-C97D-7C39-5EC98B217FE2}"/>
              </a:ext>
            </a:extLst>
          </p:cNvPr>
          <p:cNvPicPr>
            <a:picLocks noChangeAspect="1"/>
          </p:cNvPicPr>
          <p:nvPr/>
        </p:nvPicPr>
        <p:blipFill>
          <a:blip r:embed="rId4"/>
          <a:stretch>
            <a:fillRect/>
          </a:stretch>
        </p:blipFill>
        <p:spPr>
          <a:xfrm>
            <a:off x="5493456" y="2043866"/>
            <a:ext cx="6176977" cy="1230919"/>
          </a:xfrm>
          <a:prstGeom prst="rect">
            <a:avLst/>
          </a:prstGeom>
        </p:spPr>
      </p:pic>
      <p:sp>
        <p:nvSpPr>
          <p:cNvPr id="11" name="TextBox 10">
            <a:extLst>
              <a:ext uri="{FF2B5EF4-FFF2-40B4-BE49-F238E27FC236}">
                <a16:creationId xmlns:a16="http://schemas.microsoft.com/office/drawing/2014/main" id="{87315828-E090-ACEB-FB32-7A8959AF2606}"/>
              </a:ext>
            </a:extLst>
          </p:cNvPr>
          <p:cNvSpPr txBox="1"/>
          <p:nvPr/>
        </p:nvSpPr>
        <p:spPr>
          <a:xfrm>
            <a:off x="768626" y="4532243"/>
            <a:ext cx="10515600" cy="1477328"/>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Double bed sheet and Waterproof Immersion Rod are the products having base price greater than 500 and have the promo type applied Buy One get one free.</a:t>
            </a:r>
          </a:p>
          <a:p>
            <a:pPr marL="0" indent="0" algn="just">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This has lead</a:t>
            </a:r>
            <a:r>
              <a:rPr lang="en-IN" dirty="0">
                <a:solidFill>
                  <a:prstClr val="white"/>
                </a:solidFill>
                <a:latin typeface="Posterama" panose="020B0504020200020000" pitchFamily="34" charset="0"/>
                <a:ea typeface="微软雅黑"/>
                <a:cs typeface="Posterama" panose="020B0504020200020000" pitchFamily="34" charset="0"/>
              </a:rPr>
              <a:t> to more sales of these products because of common human tendency of buying products with Buy one get one and free.</a:t>
            </a:r>
            <a:r>
              <a:rPr lang="en-IN" sz="1800" dirty="0">
                <a:solidFill>
                  <a:prstClr val="white"/>
                </a:solidFill>
                <a:latin typeface="Posterama" panose="020B0504020200020000" pitchFamily="34" charset="0"/>
                <a:ea typeface="微软雅黑"/>
                <a:cs typeface="Posterama" panose="020B0504020200020000" pitchFamily="34" charset="0"/>
              </a:rPr>
              <a:t> </a:t>
            </a:r>
          </a:p>
        </p:txBody>
      </p:sp>
    </p:spTree>
    <p:extLst>
      <p:ext uri="{BB962C8B-B14F-4D97-AF65-F5344CB8AC3E}">
        <p14:creationId xmlns:p14="http://schemas.microsoft.com/office/powerpoint/2010/main" val="3673058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33669" y="456494"/>
            <a:ext cx="10889796" cy="1418998"/>
          </a:xfrm>
        </p:spPr>
        <p:txBody>
          <a:bodyPr/>
          <a:lstStyle/>
          <a:p>
            <a:r>
              <a:rPr lang="en-IN" sz="2400" dirty="0"/>
              <a:t>Provides an overview of the number of stores in each city</a:t>
            </a:r>
            <a:endParaRPr lang="en-US" sz="2400" dirty="0"/>
          </a:p>
        </p:txBody>
      </p:sp>
      <p:pic>
        <p:nvPicPr>
          <p:cNvPr id="15" name="Picture 14" descr="A screenshot of a table&#10;&#10;Description automatically generated">
            <a:extLst>
              <a:ext uri="{FF2B5EF4-FFF2-40B4-BE49-F238E27FC236}">
                <a16:creationId xmlns:a16="http://schemas.microsoft.com/office/drawing/2014/main" id="{2579DA2B-FDAA-71C8-2498-9934A26CE0F8}"/>
              </a:ext>
            </a:extLst>
          </p:cNvPr>
          <p:cNvPicPr>
            <a:picLocks noChangeAspect="1"/>
          </p:cNvPicPr>
          <p:nvPr/>
        </p:nvPicPr>
        <p:blipFill>
          <a:blip r:embed="rId3"/>
          <a:stretch>
            <a:fillRect/>
          </a:stretch>
        </p:blipFill>
        <p:spPr>
          <a:xfrm>
            <a:off x="7228024" y="1269267"/>
            <a:ext cx="3163345" cy="3050942"/>
          </a:xfrm>
          <a:prstGeom prst="rect">
            <a:avLst/>
          </a:prstGeom>
        </p:spPr>
      </p:pic>
      <p:pic>
        <p:nvPicPr>
          <p:cNvPr id="17" name="Picture 16" descr="A yellow rectangular object with white text&#10;&#10;Description automatically generated">
            <a:extLst>
              <a:ext uri="{FF2B5EF4-FFF2-40B4-BE49-F238E27FC236}">
                <a16:creationId xmlns:a16="http://schemas.microsoft.com/office/drawing/2014/main" id="{390B05A0-40A3-C134-C4DD-72E65E6708C1}"/>
              </a:ext>
            </a:extLst>
          </p:cNvPr>
          <p:cNvPicPr>
            <a:picLocks noChangeAspect="1"/>
          </p:cNvPicPr>
          <p:nvPr/>
        </p:nvPicPr>
        <p:blipFill>
          <a:blip r:embed="rId4"/>
          <a:stretch>
            <a:fillRect/>
          </a:stretch>
        </p:blipFill>
        <p:spPr>
          <a:xfrm>
            <a:off x="1078645" y="1269267"/>
            <a:ext cx="5117283" cy="3071610"/>
          </a:xfrm>
          <a:prstGeom prst="rect">
            <a:avLst/>
          </a:prstGeom>
        </p:spPr>
      </p:pic>
      <p:sp>
        <p:nvSpPr>
          <p:cNvPr id="18" name="TextBox 17">
            <a:extLst>
              <a:ext uri="{FF2B5EF4-FFF2-40B4-BE49-F238E27FC236}">
                <a16:creationId xmlns:a16="http://schemas.microsoft.com/office/drawing/2014/main" id="{014D6504-2C86-8690-9FBB-E836F84A6C43}"/>
              </a:ext>
            </a:extLst>
          </p:cNvPr>
          <p:cNvSpPr txBox="1"/>
          <p:nvPr/>
        </p:nvSpPr>
        <p:spPr>
          <a:xfrm>
            <a:off x="1078645" y="4638261"/>
            <a:ext cx="7421217" cy="646331"/>
          </a:xfrm>
          <a:prstGeom prst="rect">
            <a:avLst/>
          </a:prstGeom>
        </p:spPr>
        <p:txBody>
          <a:bodyPr wrap="square" rtlCol="0">
            <a:spAutoFit/>
          </a:bodyPr>
          <a:lstStyle/>
          <a:p>
            <a:pPr marL="0" indent="0" algn="just">
              <a:lnSpc>
                <a:spcPct val="100000"/>
              </a:lnSpc>
              <a:spcBef>
                <a:spcPts val="0"/>
              </a:spcBef>
              <a:buFontTx/>
              <a:buNone/>
            </a:pPr>
            <a:r>
              <a:rPr lang="en-IN" sz="1800" dirty="0" err="1">
                <a:solidFill>
                  <a:prstClr val="white"/>
                </a:solidFill>
                <a:latin typeface="Posterama" panose="020B0504020200020000" pitchFamily="34" charset="0"/>
                <a:ea typeface="微软雅黑"/>
                <a:cs typeface="Posterama" panose="020B0504020200020000" pitchFamily="34" charset="0"/>
              </a:rPr>
              <a:t>Atlique</a:t>
            </a:r>
            <a:r>
              <a:rPr lang="en-IN" sz="1800" dirty="0">
                <a:solidFill>
                  <a:prstClr val="white"/>
                </a:solidFill>
                <a:latin typeface="Posterama" panose="020B0504020200020000" pitchFamily="34" charset="0"/>
                <a:ea typeface="微软雅黑"/>
                <a:cs typeface="Posterama" panose="020B0504020200020000" pitchFamily="34" charset="0"/>
              </a:rPr>
              <a:t> should try to build</a:t>
            </a:r>
            <a:r>
              <a:rPr lang="en-IN" dirty="0">
                <a:solidFill>
                  <a:prstClr val="white"/>
                </a:solidFill>
                <a:latin typeface="Posterama" panose="020B0504020200020000" pitchFamily="34" charset="0"/>
                <a:ea typeface="微软雅黑"/>
                <a:cs typeface="Posterama" panose="020B0504020200020000" pitchFamily="34" charset="0"/>
              </a:rPr>
              <a:t> more stores in Chennai and should try to expand in cities of </a:t>
            </a:r>
            <a:r>
              <a:rPr lang="en-IN" dirty="0" err="1">
                <a:solidFill>
                  <a:prstClr val="white"/>
                </a:solidFill>
                <a:latin typeface="Posterama" panose="020B0504020200020000" pitchFamily="34" charset="0"/>
                <a:ea typeface="微软雅黑"/>
                <a:cs typeface="Posterama" panose="020B0504020200020000" pitchFamily="34" charset="0"/>
              </a:rPr>
              <a:t>kerela</a:t>
            </a:r>
            <a:r>
              <a:rPr lang="en-IN" dirty="0">
                <a:solidFill>
                  <a:prstClr val="white"/>
                </a:solidFill>
                <a:latin typeface="Posterama" panose="020B0504020200020000" pitchFamily="34" charset="0"/>
                <a:ea typeface="微软雅黑"/>
                <a:cs typeface="Posterama" panose="020B0504020200020000" pitchFamily="34" charset="0"/>
              </a:rPr>
              <a: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24602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078" y="303850"/>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078" y="1520083"/>
            <a:ext cx="5864722" cy="4556988"/>
          </a:xfrm>
        </p:spPr>
        <p:txBody>
          <a:bodyPr/>
          <a:lstStyle/>
          <a:p>
            <a:r>
              <a:rPr lang="en-US" sz="1800" dirty="0">
                <a:latin typeface="Söhne"/>
              </a:rPr>
              <a:t>Problem statement:</a:t>
            </a:r>
            <a:br>
              <a:rPr lang="en-IN" sz="2000" dirty="0"/>
            </a:br>
            <a:r>
              <a:rPr lang="en-IN" sz="2000" b="0" i="0" dirty="0" err="1">
                <a:solidFill>
                  <a:srgbClr val="ECECEC"/>
                </a:solidFill>
                <a:effectLst/>
                <a:latin typeface="Söhne"/>
              </a:rPr>
              <a:t>AtliQ</a:t>
            </a:r>
            <a:r>
              <a:rPr lang="en-IN" sz="2000" b="0" i="0" dirty="0">
                <a:solidFill>
                  <a:srgbClr val="ECECEC"/>
                </a:solidFill>
                <a:effectLst/>
                <a:latin typeface="Söhne"/>
              </a:rPr>
              <a:t> Mart, a major retail chain with 50 supermarkets in southern India, conducted large-scale promotions during Diwali 2023 and Sankranti 2024 on their branded products. The sales director seeks to evaluate the effectiveness of these promotions to guide future decisions.</a:t>
            </a:r>
          </a:p>
          <a:p>
            <a:endParaRPr lang="en-IN" sz="2000" dirty="0">
              <a:solidFill>
                <a:srgbClr val="ECECEC"/>
              </a:solidFill>
              <a:latin typeface="Söhne"/>
            </a:endParaRPr>
          </a:p>
          <a:p>
            <a:r>
              <a:rPr lang="en-IN" sz="2000" dirty="0">
                <a:solidFill>
                  <a:srgbClr val="ECECEC"/>
                </a:solidFill>
                <a:latin typeface="Söhne"/>
              </a:rPr>
              <a:t>Tech Stack used</a:t>
            </a:r>
          </a:p>
          <a:p>
            <a:pPr marL="342900" indent="-342900">
              <a:buFont typeface="Arial" panose="020B0604020202020204" pitchFamily="34" charset="0"/>
              <a:buChar char="•"/>
            </a:pPr>
            <a:r>
              <a:rPr lang="en-IN" sz="2000" dirty="0" err="1">
                <a:solidFill>
                  <a:srgbClr val="ECECEC"/>
                </a:solidFill>
                <a:latin typeface="Söhne"/>
              </a:rPr>
              <a:t>MySql</a:t>
            </a:r>
            <a:endParaRPr lang="en-IN" sz="2000" dirty="0">
              <a:solidFill>
                <a:srgbClr val="ECECEC"/>
              </a:solidFill>
              <a:latin typeface="Söhne"/>
            </a:endParaRPr>
          </a:p>
          <a:p>
            <a:pPr marL="342900" indent="-342900">
              <a:buFont typeface="Arial" panose="020B0604020202020204" pitchFamily="34" charset="0"/>
              <a:buChar char="•"/>
            </a:pPr>
            <a:r>
              <a:rPr lang="en-IN" sz="2000" dirty="0">
                <a:solidFill>
                  <a:srgbClr val="ECECEC"/>
                </a:solidFill>
                <a:latin typeface="Söhne"/>
              </a:rPr>
              <a:t>Excel</a:t>
            </a:r>
          </a:p>
          <a:p>
            <a:pPr marL="342900" indent="-342900">
              <a:buFont typeface="Arial" panose="020B0604020202020204" pitchFamily="34" charset="0"/>
              <a:buChar char="•"/>
            </a:pPr>
            <a:r>
              <a:rPr lang="en-IN" sz="2000" dirty="0">
                <a:solidFill>
                  <a:srgbClr val="ECECEC"/>
                </a:solidFill>
                <a:latin typeface="Söhne"/>
              </a:rPr>
              <a:t>Python</a:t>
            </a:r>
          </a:p>
          <a:p>
            <a:endParaRPr lang="en-IN" sz="2000" b="0" i="0" dirty="0">
              <a:solidFill>
                <a:srgbClr val="ECECEC"/>
              </a:solidFill>
              <a:effectLst/>
              <a:latin typeface="Söhne"/>
            </a:endParaRPr>
          </a:p>
          <a:p>
            <a:endParaRPr lang="en-IN" sz="2000" b="0" i="0" dirty="0">
              <a:solidFill>
                <a:srgbClr val="ECECEC"/>
              </a:solidFill>
              <a:effectLst/>
              <a:latin typeface="Söhne"/>
            </a:endParaRPr>
          </a:p>
          <a:p>
            <a:endParaRPr lang="en-US" sz="1600" dirty="0"/>
          </a:p>
          <a:p>
            <a:endParaRPr lang="en-US" dirty="0"/>
          </a:p>
          <a:p>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srcRect l="14747" r="14747"/>
          <a:stretch/>
        </p:blipFill>
        <p:spPr>
          <a:xfrm>
            <a:off x="7440453" y="741172"/>
            <a:ext cx="3563872" cy="3791071"/>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fade">
                                      <p:cBhvr>
                                        <p:cTn id="12" dur="500"/>
                                        <p:tgtEl>
                                          <p:spTgt spid="20">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animEffect transition="in" filter="fade">
                                      <p:cBhvr>
                                        <p:cTn id="15" dur="500"/>
                                        <p:tgtEl>
                                          <p:spTgt spid="2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xEl>
                                              <p:pRg st="4" end="4"/>
                                            </p:txEl>
                                          </p:spTgt>
                                        </p:tgtEl>
                                        <p:attrNameLst>
                                          <p:attrName>style.visibility</p:attrName>
                                        </p:attrNameLst>
                                      </p:cBhvr>
                                      <p:to>
                                        <p:strVal val="visible"/>
                                      </p:to>
                                    </p:set>
                                    <p:animEffect transition="in" filter="fade">
                                      <p:cBhvr>
                                        <p:cTn id="18" dur="500"/>
                                        <p:tgtEl>
                                          <p:spTgt spid="20">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xEl>
                                              <p:pRg st="5" end="5"/>
                                            </p:txEl>
                                          </p:spTgt>
                                        </p:tgtEl>
                                        <p:attrNameLst>
                                          <p:attrName>style.visibility</p:attrName>
                                        </p:attrNameLst>
                                      </p:cBhvr>
                                      <p:to>
                                        <p:strVal val="visible"/>
                                      </p:to>
                                    </p:set>
                                    <p:animEffect transition="in" filter="fade">
                                      <p:cBhvr>
                                        <p:cTn id="21" dur="50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52C19-7BCC-E80A-9240-AF2FAE4F22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D51EE9-6C5D-8DF1-BCE2-1743E2313C90}"/>
              </a:ext>
            </a:extLst>
          </p:cNvPr>
          <p:cNvSpPr>
            <a:spLocks noGrp="1"/>
          </p:cNvSpPr>
          <p:nvPr>
            <p:ph type="title"/>
          </p:nvPr>
        </p:nvSpPr>
        <p:spPr>
          <a:xfrm>
            <a:off x="533669" y="456494"/>
            <a:ext cx="10889796" cy="1418998"/>
          </a:xfrm>
        </p:spPr>
        <p:txBody>
          <a:bodyPr/>
          <a:lstStyle/>
          <a:p>
            <a:r>
              <a:rPr lang="en-IN" sz="2400" dirty="0"/>
              <a:t>Displays each campaign along with the total revenue generated before and after </a:t>
            </a:r>
            <a:br>
              <a:rPr lang="en-IN" sz="2400" dirty="0"/>
            </a:br>
            <a:r>
              <a:rPr lang="en-IN" sz="2400" dirty="0"/>
              <a:t>the campaign</a:t>
            </a:r>
            <a:endParaRPr lang="en-US" sz="2400" dirty="0"/>
          </a:p>
        </p:txBody>
      </p:sp>
      <p:pic>
        <p:nvPicPr>
          <p:cNvPr id="4" name="Picture 3" descr="A graph with text on it&#10;&#10;Description automatically generated">
            <a:extLst>
              <a:ext uri="{FF2B5EF4-FFF2-40B4-BE49-F238E27FC236}">
                <a16:creationId xmlns:a16="http://schemas.microsoft.com/office/drawing/2014/main" id="{B9472F3A-46B3-7574-DB22-FFB1D372F02D}"/>
              </a:ext>
            </a:extLst>
          </p:cNvPr>
          <p:cNvPicPr>
            <a:picLocks noChangeAspect="1"/>
          </p:cNvPicPr>
          <p:nvPr/>
        </p:nvPicPr>
        <p:blipFill>
          <a:blip r:embed="rId3"/>
          <a:stretch>
            <a:fillRect/>
          </a:stretch>
        </p:blipFill>
        <p:spPr>
          <a:xfrm>
            <a:off x="533669" y="1446327"/>
            <a:ext cx="5893635" cy="3536182"/>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E547E2D5-6B4D-BC81-C4BC-53E6B6123AA5}"/>
              </a:ext>
            </a:extLst>
          </p:cNvPr>
          <p:cNvPicPr>
            <a:picLocks noChangeAspect="1"/>
          </p:cNvPicPr>
          <p:nvPr/>
        </p:nvPicPr>
        <p:blipFill>
          <a:blip r:embed="rId4"/>
          <a:stretch>
            <a:fillRect/>
          </a:stretch>
        </p:blipFill>
        <p:spPr>
          <a:xfrm>
            <a:off x="6563297" y="1456266"/>
            <a:ext cx="5125312" cy="75684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9CA7AB4-6530-ACD4-036F-C4019AB4F163}"/>
              </a:ext>
            </a:extLst>
          </p:cNvPr>
          <p:cNvPicPr>
            <a:picLocks noChangeAspect="1"/>
          </p:cNvPicPr>
          <p:nvPr/>
        </p:nvPicPr>
        <p:blipFill>
          <a:blip r:embed="rId5"/>
          <a:stretch>
            <a:fillRect/>
          </a:stretch>
        </p:blipFill>
        <p:spPr>
          <a:xfrm>
            <a:off x="6593575" y="3173594"/>
            <a:ext cx="5095034" cy="1471294"/>
          </a:xfrm>
          <a:prstGeom prst="rect">
            <a:avLst/>
          </a:prstGeom>
        </p:spPr>
      </p:pic>
      <p:sp>
        <p:nvSpPr>
          <p:cNvPr id="10" name="TextBox 9">
            <a:extLst>
              <a:ext uri="{FF2B5EF4-FFF2-40B4-BE49-F238E27FC236}">
                <a16:creationId xmlns:a16="http://schemas.microsoft.com/office/drawing/2014/main" id="{F52716DC-3150-E690-D526-E98DD7EC9842}"/>
              </a:ext>
            </a:extLst>
          </p:cNvPr>
          <p:cNvSpPr txBox="1"/>
          <p:nvPr/>
        </p:nvSpPr>
        <p:spPr>
          <a:xfrm>
            <a:off x="533668" y="5039095"/>
            <a:ext cx="9352453" cy="1029256"/>
          </a:xfrm>
          <a:prstGeom prst="rect">
            <a:avLst/>
          </a:prstGeom>
          <a:noFill/>
        </p:spPr>
        <p:txBody>
          <a:bodyPr wrap="square">
            <a:spAutoFit/>
          </a:bodyPr>
          <a:lstStyle/>
          <a:p>
            <a:pPr>
              <a:lnSpc>
                <a:spcPct val="115000"/>
              </a:lnSpc>
              <a:spcAft>
                <a:spcPts val="1000"/>
              </a:spcAft>
            </a:pPr>
            <a:r>
              <a:rPr lang="en-IN" sz="18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Though Diwali campaign generated more revenue than the Sankranti campaign but when we the </a:t>
            </a:r>
            <a:r>
              <a:rPr lang="en-IN" sz="1800" kern="100" dirty="0" err="1">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perecentage</a:t>
            </a:r>
            <a:r>
              <a:rPr lang="en-IN" sz="18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 growth Sankranti has  118.53% more growth during the promotional period compared to the non promotional period.</a:t>
            </a:r>
          </a:p>
        </p:txBody>
      </p:sp>
    </p:spTree>
    <p:extLst>
      <p:ext uri="{BB962C8B-B14F-4D97-AF65-F5344CB8AC3E}">
        <p14:creationId xmlns:p14="http://schemas.microsoft.com/office/powerpoint/2010/main" val="399157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BE53A-4102-14A1-75A2-0748187939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F87379-29FF-A76F-8D70-B91946F4DC88}"/>
              </a:ext>
            </a:extLst>
          </p:cNvPr>
          <p:cNvSpPr>
            <a:spLocks noGrp="1"/>
          </p:cNvSpPr>
          <p:nvPr>
            <p:ph type="title"/>
          </p:nvPr>
        </p:nvSpPr>
        <p:spPr>
          <a:xfrm>
            <a:off x="321634" y="284216"/>
            <a:ext cx="10889796" cy="1418998"/>
          </a:xfrm>
        </p:spPr>
        <p:txBody>
          <a:bodyPr/>
          <a:lstStyle/>
          <a:p>
            <a:pPr algn="just"/>
            <a:r>
              <a:rPr lang="en-IN" sz="2400" dirty="0"/>
              <a:t>Produce a report that calculates the Incremental Sold Quantity (ISU%) for each category during the Diwali campaign. Additionally, provide rankings for the categories based on their ISU%. The report will include three key fields: category, </a:t>
            </a:r>
            <a:r>
              <a:rPr lang="en-IN" sz="2400" dirty="0" err="1"/>
              <a:t>isu</a:t>
            </a:r>
            <a:r>
              <a:rPr lang="en-IN" sz="2400" dirty="0"/>
              <a:t>%, and rank order. </a:t>
            </a:r>
            <a:endParaRPr lang="en-US" sz="2400" dirty="0"/>
          </a:p>
        </p:txBody>
      </p:sp>
      <p:pic>
        <p:nvPicPr>
          <p:cNvPr id="4" name="Picture 3" descr="A screenshot of a data&#10;&#10;Description automatically generated">
            <a:extLst>
              <a:ext uri="{FF2B5EF4-FFF2-40B4-BE49-F238E27FC236}">
                <a16:creationId xmlns:a16="http://schemas.microsoft.com/office/drawing/2014/main" id="{ED757C5C-1B98-0AD0-4422-AF03C3F79597}"/>
              </a:ext>
            </a:extLst>
          </p:cNvPr>
          <p:cNvPicPr>
            <a:picLocks noChangeAspect="1"/>
          </p:cNvPicPr>
          <p:nvPr/>
        </p:nvPicPr>
        <p:blipFill>
          <a:blip r:embed="rId3"/>
          <a:stretch>
            <a:fillRect/>
          </a:stretch>
        </p:blipFill>
        <p:spPr>
          <a:xfrm>
            <a:off x="2831632" y="1866723"/>
            <a:ext cx="5980210" cy="3385621"/>
          </a:xfrm>
          <a:prstGeom prst="rect">
            <a:avLst/>
          </a:prstGeom>
        </p:spPr>
      </p:pic>
      <p:sp>
        <p:nvSpPr>
          <p:cNvPr id="8" name="TextBox 7">
            <a:extLst>
              <a:ext uri="{FF2B5EF4-FFF2-40B4-BE49-F238E27FC236}">
                <a16:creationId xmlns:a16="http://schemas.microsoft.com/office/drawing/2014/main" id="{FBB79D3B-E4F2-F6BA-B271-EB13FC3F226F}"/>
              </a:ext>
            </a:extLst>
          </p:cNvPr>
          <p:cNvSpPr txBox="1"/>
          <p:nvPr/>
        </p:nvSpPr>
        <p:spPr>
          <a:xfrm>
            <a:off x="599661" y="5416288"/>
            <a:ext cx="8743122" cy="697370"/>
          </a:xfrm>
          <a:prstGeom prst="rect">
            <a:avLst/>
          </a:prstGeom>
          <a:noFill/>
        </p:spPr>
        <p:txBody>
          <a:bodyPr wrap="square">
            <a:spAutoFit/>
          </a:bodyPr>
          <a:lstStyle/>
          <a:p>
            <a:pPr>
              <a:lnSpc>
                <a:spcPct val="115000"/>
              </a:lnSpc>
              <a:spcAft>
                <a:spcPts val="1000"/>
              </a:spcAft>
            </a:pPr>
            <a:r>
              <a:rPr lang="en-IN" sz="18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Home Appliance,Combo1 and Home care have shown better results in term of ISU percentage.</a:t>
            </a:r>
          </a:p>
        </p:txBody>
      </p:sp>
    </p:spTree>
    <p:extLst>
      <p:ext uri="{BB962C8B-B14F-4D97-AF65-F5344CB8AC3E}">
        <p14:creationId xmlns:p14="http://schemas.microsoft.com/office/powerpoint/2010/main" val="2142138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D3A8-2D93-3208-BDB9-C090795A72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1A86B4-98DF-97A0-CB62-7470DC553430}"/>
              </a:ext>
            </a:extLst>
          </p:cNvPr>
          <p:cNvSpPr>
            <a:spLocks noGrp="1"/>
          </p:cNvSpPr>
          <p:nvPr>
            <p:ph type="title"/>
          </p:nvPr>
        </p:nvSpPr>
        <p:spPr>
          <a:xfrm>
            <a:off x="533669" y="456494"/>
            <a:ext cx="10889796" cy="1418998"/>
          </a:xfrm>
        </p:spPr>
        <p:txBody>
          <a:bodyPr/>
          <a:lstStyle/>
          <a:p>
            <a:r>
              <a:rPr lang="en-IN" sz="2400" dirty="0"/>
              <a:t>Create a report featuring the Top 5 products, ranked by Incremental Revenue</a:t>
            </a:r>
            <a:endParaRPr lang="en-US" sz="2400" dirty="0"/>
          </a:p>
        </p:txBody>
      </p:sp>
      <p:pic>
        <p:nvPicPr>
          <p:cNvPr id="4" name="Picture 3" descr="A screenshot of a computer&#10;&#10;Description automatically generated">
            <a:extLst>
              <a:ext uri="{FF2B5EF4-FFF2-40B4-BE49-F238E27FC236}">
                <a16:creationId xmlns:a16="http://schemas.microsoft.com/office/drawing/2014/main" id="{5769DB96-5AA2-0BFB-8E18-D6160E114EDB}"/>
              </a:ext>
            </a:extLst>
          </p:cNvPr>
          <p:cNvPicPr>
            <a:picLocks noChangeAspect="1"/>
          </p:cNvPicPr>
          <p:nvPr/>
        </p:nvPicPr>
        <p:blipFill>
          <a:blip r:embed="rId3"/>
          <a:stretch>
            <a:fillRect/>
          </a:stretch>
        </p:blipFill>
        <p:spPr>
          <a:xfrm>
            <a:off x="932268" y="1663456"/>
            <a:ext cx="10092597" cy="3200091"/>
          </a:xfrm>
          <a:prstGeom prst="rect">
            <a:avLst/>
          </a:prstGeom>
        </p:spPr>
      </p:pic>
    </p:spTree>
    <p:extLst>
      <p:ext uri="{BB962C8B-B14F-4D97-AF65-F5344CB8AC3E}">
        <p14:creationId xmlns:p14="http://schemas.microsoft.com/office/powerpoint/2010/main" val="2820222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674530" y="299400"/>
            <a:ext cx="6599429" cy="1325563"/>
          </a:xfrm>
        </p:spPr>
        <p:txBody>
          <a:bodyPr/>
          <a:lstStyle/>
          <a:p>
            <a:r>
              <a:rPr lang="en-US" dirty="0"/>
              <a:t>More Recommendations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10" name="TextBox 9">
            <a:extLst>
              <a:ext uri="{FF2B5EF4-FFF2-40B4-BE49-F238E27FC236}">
                <a16:creationId xmlns:a16="http://schemas.microsoft.com/office/drawing/2014/main" id="{B39F6C2E-6AC2-246A-949C-57FC8DE83988}"/>
              </a:ext>
            </a:extLst>
          </p:cNvPr>
          <p:cNvSpPr txBox="1"/>
          <p:nvPr/>
        </p:nvSpPr>
        <p:spPr>
          <a:xfrm>
            <a:off x="3803374" y="1921565"/>
            <a:ext cx="7063409" cy="2677656"/>
          </a:xfrm>
          <a:prstGeom prst="rect">
            <a:avLst/>
          </a:prstGeom>
        </p:spPr>
        <p:txBody>
          <a:bodyPr wrap="square" rtlCol="0">
            <a:spAutoFit/>
          </a:bodyPr>
          <a:lstStyle/>
          <a:p>
            <a:pPr marL="342900" indent="-342900" algn="just">
              <a:lnSpc>
                <a:spcPct val="100000"/>
              </a:lnSpc>
              <a:spcBef>
                <a:spcPts val="0"/>
              </a:spcBef>
              <a:buFont typeface="+mj-lt"/>
              <a:buAutoNum type="arabicPeriod"/>
            </a:pPr>
            <a:r>
              <a:rPr lang="en-IN" sz="2400" b="1" i="0" dirty="0">
                <a:solidFill>
                  <a:srgbClr val="ECECEC"/>
                </a:solidFill>
                <a:effectLst/>
                <a:latin typeface="Söhne"/>
              </a:rPr>
              <a:t>Product  Optimization.</a:t>
            </a:r>
          </a:p>
          <a:p>
            <a:pPr marL="342900" indent="-342900" algn="just">
              <a:lnSpc>
                <a:spcPct val="100000"/>
              </a:lnSpc>
              <a:spcBef>
                <a:spcPts val="0"/>
              </a:spcBef>
              <a:buFont typeface="+mj-lt"/>
              <a:buAutoNum type="arabicPeriod"/>
            </a:pPr>
            <a:endParaRPr lang="en-IN" sz="2400" b="1" dirty="0">
              <a:solidFill>
                <a:srgbClr val="ECECEC"/>
              </a:solidFill>
              <a:latin typeface="Söhne"/>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sz="2400" b="1" i="0" dirty="0">
                <a:solidFill>
                  <a:srgbClr val="ECECEC"/>
                </a:solidFill>
                <a:effectLst/>
                <a:latin typeface="Söhne"/>
              </a:rPr>
              <a:t>Store Expansion.</a:t>
            </a:r>
            <a:endParaRPr lang="en-IN" sz="2400" b="1" i="0" dirty="0">
              <a:solidFill>
                <a:srgbClr val="ECECEC"/>
              </a:solidFill>
              <a:effectLst/>
              <a:latin typeface="Söhne"/>
              <a:ea typeface="微软雅黑"/>
              <a:cs typeface="Posterama" panose="020B0504020200020000" pitchFamily="34" charset="0"/>
            </a:endParaRPr>
          </a:p>
          <a:p>
            <a:pPr marL="342900" indent="-342900" algn="just">
              <a:lnSpc>
                <a:spcPct val="100000"/>
              </a:lnSpc>
              <a:spcBef>
                <a:spcPts val="0"/>
              </a:spcBef>
              <a:buFont typeface="+mj-lt"/>
              <a:buAutoNum type="arabicPeriod"/>
            </a:pPr>
            <a:endParaRPr lang="en-IN" sz="2400" b="1" dirty="0">
              <a:solidFill>
                <a:srgbClr val="ECECEC"/>
              </a:solidFill>
              <a:latin typeface="Söhne"/>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sz="2400" b="1" i="0" dirty="0">
                <a:solidFill>
                  <a:srgbClr val="ECECEC"/>
                </a:solidFill>
                <a:effectLst/>
                <a:latin typeface="Söhne"/>
              </a:rPr>
              <a:t>Promotion Strategy Refinement</a:t>
            </a:r>
            <a:r>
              <a:rPr lang="en-IN" sz="2400" b="1" i="0" dirty="0">
                <a:solidFill>
                  <a:srgbClr val="ECECEC"/>
                </a:solidFill>
                <a:effectLst/>
                <a:latin typeface="Söhne"/>
                <a:ea typeface="微软雅黑"/>
                <a:cs typeface="Posterama" panose="020B0504020200020000" pitchFamily="34" charset="0"/>
              </a:rPr>
              <a:t>.</a:t>
            </a:r>
          </a:p>
          <a:p>
            <a:pPr marL="342900" indent="-342900" algn="just">
              <a:lnSpc>
                <a:spcPct val="100000"/>
              </a:lnSpc>
              <a:spcBef>
                <a:spcPts val="0"/>
              </a:spcBef>
              <a:buFont typeface="+mj-lt"/>
              <a:buAutoNum type="arabicPeriod"/>
            </a:pPr>
            <a:endParaRPr lang="en-IN" sz="2400" b="1" dirty="0">
              <a:solidFill>
                <a:srgbClr val="ECECEC"/>
              </a:solidFill>
              <a:latin typeface="Söhne"/>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sz="2400" b="1" i="0" dirty="0">
                <a:solidFill>
                  <a:srgbClr val="ECECEC"/>
                </a:solidFill>
                <a:effectLst/>
                <a:latin typeface="Söhne"/>
              </a:rPr>
              <a:t>Seasonal Campaign Optimization.</a:t>
            </a:r>
            <a:endParaRPr lang="en-IN" sz="24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82148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304800" y="284472"/>
            <a:ext cx="9823998" cy="1325563"/>
          </a:xfrm>
        </p:spPr>
        <p:txBody>
          <a:bodyPr/>
          <a:lstStyle/>
          <a:p>
            <a:r>
              <a:rPr lang="en-US" altLang="zh-CN" dirty="0"/>
              <a:t>Summary</a:t>
            </a:r>
            <a:endParaRPr lang="en-US" dirty="0"/>
          </a:p>
        </p:txBody>
      </p:sp>
      <p:sp>
        <p:nvSpPr>
          <p:cNvPr id="13" name="TextBox 12">
            <a:extLst>
              <a:ext uri="{FF2B5EF4-FFF2-40B4-BE49-F238E27FC236}">
                <a16:creationId xmlns:a16="http://schemas.microsoft.com/office/drawing/2014/main" id="{3EED9238-5F3C-5B2F-0A9F-9374AD1E1722}"/>
              </a:ext>
            </a:extLst>
          </p:cNvPr>
          <p:cNvSpPr txBox="1"/>
          <p:nvPr/>
        </p:nvSpPr>
        <p:spPr>
          <a:xfrm>
            <a:off x="304799" y="1111334"/>
            <a:ext cx="11065565" cy="4801314"/>
          </a:xfrm>
          <a:prstGeom prst="rect">
            <a:avLst/>
          </a:prstGeom>
          <a:noFill/>
        </p:spPr>
        <p:txBody>
          <a:bodyPr wrap="square">
            <a:spAutoFit/>
          </a:bodyPr>
          <a:lstStyle/>
          <a:p>
            <a:pPr marL="342900" indent="-342900" algn="just">
              <a:buFont typeface="+mj-lt"/>
              <a:buAutoNum type="arabicPeriod"/>
            </a:pPr>
            <a:r>
              <a:rPr lang="en-IN" b="1" i="0" dirty="0" err="1">
                <a:solidFill>
                  <a:srgbClr val="ECECEC"/>
                </a:solidFill>
                <a:effectLst/>
                <a:latin typeface="Bahnschrift" panose="020B0502040204020203" pitchFamily="34" charset="0"/>
                <a:cs typeface="Sabon Next LT" panose="020B0502040204020203" pitchFamily="2" charset="0"/>
              </a:rPr>
              <a:t>AtliQ</a:t>
            </a:r>
            <a:r>
              <a:rPr lang="en-IN" b="1" i="0" dirty="0">
                <a:solidFill>
                  <a:srgbClr val="ECECEC"/>
                </a:solidFill>
                <a:effectLst/>
                <a:latin typeface="Bahnschrift" panose="020B0502040204020203" pitchFamily="34" charset="0"/>
                <a:cs typeface="Sabon Next LT" panose="020B0502040204020203" pitchFamily="2" charset="0"/>
              </a:rPr>
              <a:t> Mart's promotions during Diwali and Sankranti were highly successful, with Diwali generating more revenue but Sankranti showing higher growth percentage.</a:t>
            </a:r>
          </a:p>
          <a:p>
            <a:pPr marL="342900" indent="-342900" algn="just">
              <a:buFont typeface="+mj-lt"/>
              <a:buAutoNum type="arabicPeriod"/>
            </a:pPr>
            <a:endParaRPr lang="en-IN" b="1" i="0" dirty="0">
              <a:solidFill>
                <a:srgbClr val="ECECEC"/>
              </a:solidFill>
              <a:effectLst/>
              <a:latin typeface="Bahnschrift" panose="020B0502040204020203" pitchFamily="34" charset="0"/>
              <a:cs typeface="Sabon Next LT" panose="020B0502040204020203" pitchFamily="2" charset="0"/>
            </a:endParaRPr>
          </a:p>
          <a:p>
            <a:pPr marL="342900" indent="-342900" algn="just">
              <a:buFont typeface="+mj-lt"/>
              <a:buAutoNum type="arabicPeriod"/>
            </a:pPr>
            <a:r>
              <a:rPr lang="en-IN" b="1" i="0" dirty="0">
                <a:solidFill>
                  <a:srgbClr val="ECECEC"/>
                </a:solidFill>
                <a:effectLst/>
                <a:latin typeface="Bahnschrift" panose="020B0502040204020203" pitchFamily="34" charset="0"/>
                <a:cs typeface="Sabon Next LT" panose="020B0502040204020203" pitchFamily="2" charset="0"/>
              </a:rPr>
              <a:t>Cities like Bengaluru, Chennai, and Hyderabad performed exceptionally well due to their larger populations and higher number of stores.</a:t>
            </a:r>
          </a:p>
          <a:p>
            <a:pPr marL="342900" indent="-342900" algn="just">
              <a:buFont typeface="+mj-lt"/>
              <a:buAutoNum type="arabicPeriod"/>
            </a:pPr>
            <a:endParaRPr lang="en-IN" b="1" i="0" dirty="0">
              <a:solidFill>
                <a:srgbClr val="ECECEC"/>
              </a:solidFill>
              <a:effectLst/>
              <a:latin typeface="Bahnschrift" panose="020B0502040204020203" pitchFamily="34" charset="0"/>
              <a:cs typeface="Sabon Next LT" panose="020B0502040204020203" pitchFamily="2" charset="0"/>
            </a:endParaRPr>
          </a:p>
          <a:p>
            <a:pPr marL="342900" indent="-342900" algn="just">
              <a:buFont typeface="+mj-lt"/>
              <a:buAutoNum type="arabicPeriod"/>
            </a:pPr>
            <a:r>
              <a:rPr lang="en-IN" b="1" i="0" dirty="0">
                <a:solidFill>
                  <a:srgbClr val="ECECEC"/>
                </a:solidFill>
                <a:effectLst/>
                <a:latin typeface="Bahnschrift" panose="020B0502040204020203" pitchFamily="34" charset="0"/>
                <a:cs typeface="Sabon Next LT" panose="020B0502040204020203" pitchFamily="2" charset="0"/>
              </a:rPr>
              <a:t>There is potential for growth in cities like Mangalore, </a:t>
            </a:r>
            <a:r>
              <a:rPr lang="en-IN" b="1" i="0" dirty="0" err="1">
                <a:solidFill>
                  <a:srgbClr val="ECECEC"/>
                </a:solidFill>
                <a:effectLst/>
                <a:latin typeface="Bahnschrift" panose="020B0502040204020203" pitchFamily="34" charset="0"/>
                <a:cs typeface="Sabon Next LT" panose="020B0502040204020203" pitchFamily="2" charset="0"/>
              </a:rPr>
              <a:t>Vishakapatnam</a:t>
            </a:r>
            <a:r>
              <a:rPr lang="en-IN" b="1" i="0" dirty="0">
                <a:solidFill>
                  <a:srgbClr val="ECECEC"/>
                </a:solidFill>
                <a:effectLst/>
                <a:latin typeface="Bahnschrift" panose="020B0502040204020203" pitchFamily="34" charset="0"/>
                <a:cs typeface="Sabon Next LT" panose="020B0502040204020203" pitchFamily="2" charset="0"/>
              </a:rPr>
              <a:t>, Trivandrum, and Madurai, where the average units sold per store are promising.</a:t>
            </a:r>
          </a:p>
          <a:p>
            <a:pPr marL="342900" indent="-342900" algn="just">
              <a:buFont typeface="+mj-lt"/>
              <a:buAutoNum type="arabicPeriod"/>
            </a:pPr>
            <a:endParaRPr lang="en-IN" b="1" i="0" dirty="0">
              <a:solidFill>
                <a:srgbClr val="ECECEC"/>
              </a:solidFill>
              <a:effectLst/>
              <a:latin typeface="Bahnschrift" panose="020B0502040204020203" pitchFamily="34" charset="0"/>
              <a:cs typeface="Sabon Next LT" panose="020B0502040204020203" pitchFamily="2" charset="0"/>
            </a:endParaRPr>
          </a:p>
          <a:p>
            <a:pPr marL="342900" indent="-342900" algn="just">
              <a:buFont typeface="+mj-lt"/>
              <a:buAutoNum type="arabicPeriod"/>
            </a:pPr>
            <a:r>
              <a:rPr lang="en-IN" b="1" i="0" dirty="0">
                <a:solidFill>
                  <a:srgbClr val="ECECEC"/>
                </a:solidFill>
                <a:effectLst/>
                <a:latin typeface="Bahnschrift" panose="020B0502040204020203" pitchFamily="34" charset="0"/>
                <a:cs typeface="Sabon Next LT" panose="020B0502040204020203" pitchFamily="2" charset="0"/>
              </a:rPr>
              <a:t>Certain promotion types, such as buy one, get one free (BOGOF) and cashback offers, were more effective than others like percentage-based discounts.</a:t>
            </a:r>
          </a:p>
          <a:p>
            <a:pPr marL="342900" indent="-342900" algn="just">
              <a:buFont typeface="+mj-lt"/>
              <a:buAutoNum type="arabicPeriod"/>
            </a:pPr>
            <a:endParaRPr lang="en-IN" b="1" i="0" dirty="0">
              <a:solidFill>
                <a:srgbClr val="ECECEC"/>
              </a:solidFill>
              <a:effectLst/>
              <a:latin typeface="Bahnschrift" panose="020B0502040204020203" pitchFamily="34" charset="0"/>
              <a:cs typeface="Sabon Next LT" panose="020B0502040204020203" pitchFamily="2" charset="0"/>
            </a:endParaRPr>
          </a:p>
          <a:p>
            <a:pPr marL="342900" indent="-342900" algn="just">
              <a:buFont typeface="+mj-lt"/>
              <a:buAutoNum type="arabicPeriod"/>
            </a:pPr>
            <a:r>
              <a:rPr lang="en-IN" b="1" i="0" dirty="0">
                <a:solidFill>
                  <a:srgbClr val="ECECEC"/>
                </a:solidFill>
                <a:effectLst/>
                <a:latin typeface="Bahnschrift" panose="020B0502040204020203" pitchFamily="34" charset="0"/>
                <a:cs typeface="Sabon Next LT" panose="020B0502040204020203" pitchFamily="2" charset="0"/>
              </a:rPr>
              <a:t>Product categories like Grocery and Staples, particularly Combo1, saw significant increases in sales during the promotional period, indicating a preference for bundled offerings.</a:t>
            </a:r>
          </a:p>
          <a:p>
            <a:pPr marL="342900" indent="-342900" algn="just">
              <a:buFont typeface="+mj-lt"/>
              <a:buAutoNum type="arabicPeriod"/>
            </a:pPr>
            <a:endParaRPr lang="en-IN" b="1" i="0" dirty="0">
              <a:solidFill>
                <a:srgbClr val="ECECEC"/>
              </a:solidFill>
              <a:effectLst/>
              <a:latin typeface="Bahnschrift" panose="020B0502040204020203" pitchFamily="34" charset="0"/>
              <a:cs typeface="Sabon Next LT" panose="020B0502040204020203" pitchFamily="2" charset="0"/>
            </a:endParaRPr>
          </a:p>
          <a:p>
            <a:pPr marL="342900" indent="-342900" algn="just">
              <a:buFont typeface="+mj-lt"/>
              <a:buAutoNum type="arabicPeriod"/>
            </a:pPr>
            <a:r>
              <a:rPr lang="en-IN" b="1" i="0" dirty="0">
                <a:solidFill>
                  <a:srgbClr val="ECECEC"/>
                </a:solidFill>
                <a:effectLst/>
                <a:latin typeface="Bahnschrift" panose="020B0502040204020203" pitchFamily="34" charset="0"/>
                <a:cs typeface="Sabon Next LT" panose="020B0502040204020203" pitchFamily="2" charset="0"/>
              </a:rPr>
              <a:t>Home appliances and combo deals were particularly successful, while personal care products performed relatively poorly in terms of incremental revenue.</a:t>
            </a:r>
          </a:p>
        </p:txBody>
      </p:sp>
      <p:pic>
        <p:nvPicPr>
          <p:cNvPr id="19" name="Picture Placeholder 18" descr="A store with shelves of food&#10;&#10;Description automatically generated">
            <a:extLst>
              <a:ext uri="{FF2B5EF4-FFF2-40B4-BE49-F238E27FC236}">
                <a16:creationId xmlns:a16="http://schemas.microsoft.com/office/drawing/2014/main" id="{24C369A9-99F4-9AFC-621F-E03DAEE17995}"/>
              </a:ext>
            </a:extLst>
          </p:cNvPr>
          <p:cNvPicPr>
            <a:picLocks noGrp="1" noChangeAspect="1"/>
          </p:cNvPicPr>
          <p:nvPr>
            <p:ph type="pic" sz="quarter" idx="48"/>
          </p:nvPr>
        </p:nvPicPr>
        <p:blipFill>
          <a:blip r:embed="rId3">
            <a:alphaModFix amt="20000"/>
          </a:blip>
          <a:srcRect l="16324" r="16324"/>
          <a:stretch>
            <a:fillRect/>
          </a:stretch>
        </p:blipFill>
        <p:spPr/>
      </p:pic>
    </p:spTree>
    <p:extLst>
      <p:ext uri="{BB962C8B-B14F-4D97-AF65-F5344CB8AC3E}">
        <p14:creationId xmlns:p14="http://schemas.microsoft.com/office/powerpoint/2010/main" val="4157533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Sincere Thanks To..</a:t>
            </a:r>
          </a:p>
        </p:txBody>
      </p:sp>
      <p:pic>
        <p:nvPicPr>
          <p:cNvPr id="52" name="Picture Placeholder 51">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3"/>
          <a:srcRect t="15453" b="15453"/>
          <a:stretch/>
        </p:blipFill>
        <p:spPr>
          <a:xfrm>
            <a:off x="2216264" y="1760745"/>
            <a:ext cx="2556000" cy="2002117"/>
          </a:xfrm>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a:xfrm>
            <a:off x="2551261" y="3756125"/>
            <a:ext cx="2098039" cy="506399"/>
          </a:xfrm>
        </p:spPr>
        <p:txBody>
          <a:bodyPr/>
          <a:lstStyle/>
          <a:p>
            <a:r>
              <a:rPr lang="en-US" dirty="0"/>
              <a:t>Dhaval Patel</a:t>
            </a:r>
          </a:p>
        </p:txBody>
      </p:sp>
      <p:pic>
        <p:nvPicPr>
          <p:cNvPr id="49" name="Picture Placeholder 48">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4"/>
          <a:srcRect/>
          <a:stretch/>
        </p:blipFill>
        <p:spPr>
          <a:xfrm>
            <a:off x="6312183" y="1711049"/>
            <a:ext cx="2368061" cy="2102177"/>
          </a:xfrm>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a:xfrm>
            <a:off x="6428696" y="3699977"/>
            <a:ext cx="2368061" cy="506399"/>
          </a:xfrm>
        </p:spPr>
        <p:txBody>
          <a:bodyPr/>
          <a:lstStyle/>
          <a:p>
            <a:r>
              <a:rPr lang="en-US" dirty="0" err="1"/>
              <a:t>Hemanand</a:t>
            </a:r>
            <a:r>
              <a:rPr lang="en-US" dirty="0"/>
              <a:t>   Vadivel</a:t>
            </a:r>
          </a:p>
        </p:txBody>
      </p:sp>
      <p:cxnSp>
        <p:nvCxnSpPr>
          <p:cNvPr id="32" name="Connector: Elbow 31">
            <a:extLst>
              <a:ext uri="{FF2B5EF4-FFF2-40B4-BE49-F238E27FC236}">
                <a16:creationId xmlns:a16="http://schemas.microsoft.com/office/drawing/2014/main" id="{F5631C5A-9C96-3DBA-A65D-4F4F1983B5E0}"/>
              </a:ext>
            </a:extLst>
          </p:cNvPr>
          <p:cNvCxnSpPr>
            <a:stCxn id="52" idx="0"/>
            <a:endCxn id="28" idx="0"/>
          </p:cNvCxnSpPr>
          <p:nvPr/>
        </p:nvCxnSpPr>
        <p:spPr>
          <a:xfrm>
            <a:off x="4772264" y="2761804"/>
            <a:ext cx="822969" cy="112147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5E251AD-84CB-1255-2967-CDBDC2F34131}"/>
              </a:ext>
            </a:extLst>
          </p:cNvPr>
          <p:cNvCxnSpPr>
            <a:cxnSpLocks/>
            <a:stCxn id="49" idx="3"/>
          </p:cNvCxnSpPr>
          <p:nvPr/>
        </p:nvCxnSpPr>
        <p:spPr>
          <a:xfrm rot="10800000" flipV="1">
            <a:off x="5595233" y="2762138"/>
            <a:ext cx="716951" cy="1703896"/>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28" name="Picture 27" descr="A close-up of a logo&#10;&#10;Description automatically generated">
            <a:extLst>
              <a:ext uri="{FF2B5EF4-FFF2-40B4-BE49-F238E27FC236}">
                <a16:creationId xmlns:a16="http://schemas.microsoft.com/office/drawing/2014/main" id="{FF40AA89-C87B-899C-FC2F-056ED490D8A5}"/>
              </a:ext>
            </a:extLst>
          </p:cNvPr>
          <p:cNvPicPr>
            <a:picLocks noChangeAspect="1"/>
          </p:cNvPicPr>
          <p:nvPr/>
        </p:nvPicPr>
        <p:blipFill>
          <a:blip r:embed="rId5"/>
          <a:stretch>
            <a:fillRect/>
          </a:stretch>
        </p:blipFill>
        <p:spPr>
          <a:xfrm>
            <a:off x="4523670" y="3883283"/>
            <a:ext cx="2143125" cy="2143125"/>
          </a:xfrm>
          <a:prstGeom prst="ellipse">
            <a:avLst/>
          </a:prstGeom>
          <a:ln>
            <a:noFill/>
          </a:ln>
          <a:effectLst>
            <a:softEdge rad="112500"/>
          </a:effectLst>
        </p:spPr>
      </p:pic>
    </p:spTree>
    <p:extLst>
      <p:ext uri="{BB962C8B-B14F-4D97-AF65-F5344CB8AC3E}">
        <p14:creationId xmlns:p14="http://schemas.microsoft.com/office/powerpoint/2010/main" val="2107888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888749" y="1016625"/>
            <a:ext cx="5055698" cy="1325563"/>
          </a:xfrm>
        </p:spPr>
        <p:txBody>
          <a:bodyPr/>
          <a:lstStyle/>
          <a:p>
            <a:r>
              <a:rPr lang="en-US" dirty="0"/>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srcRect/>
          <a:stretch/>
        </p:blipFill>
        <p:spPr>
          <a:xfrm>
            <a:off x="2781453" y="2474486"/>
            <a:ext cx="1465840" cy="1289394"/>
          </a:xfrm>
        </p:spPr>
      </p:pic>
      <p:pic>
        <p:nvPicPr>
          <p:cNvPr id="18" name="Picture Placeholder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5"/>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5999160" y="2462859"/>
            <a:ext cx="3803374" cy="439808"/>
          </a:xfrm>
        </p:spPr>
        <p:txBody>
          <a:bodyPr/>
          <a:lstStyle/>
          <a:p>
            <a:pPr lvl="0"/>
            <a:r>
              <a:rPr lang="en-US" sz="2400" dirty="0"/>
              <a:t>Vivek Chouhan</a:t>
            </a:r>
          </a:p>
          <a:p>
            <a:pPr lvl="0"/>
            <a:endParaRPr lang="en-US" sz="2400" dirty="0"/>
          </a:p>
          <a:p>
            <a:pPr lvl="0"/>
            <a:endParaRPr lang="en-US" dirty="0"/>
          </a:p>
          <a:p>
            <a:pPr lvl="0"/>
            <a:endParaRPr lang="en-US" dirty="0"/>
          </a:p>
          <a:p>
            <a:pPr lvl="0"/>
            <a:endParaRPr lang="en-US" dirty="0"/>
          </a:p>
          <a:p>
            <a:endParaRPr lang="en-US" dirty="0"/>
          </a:p>
        </p:txBody>
      </p:sp>
      <p:pic>
        <p:nvPicPr>
          <p:cNvPr id="3" name="Picture 2" descr="A black circle with a white cat in the middle&#10;&#10;Description automatically generated">
            <a:extLst>
              <a:ext uri="{FF2B5EF4-FFF2-40B4-BE49-F238E27FC236}">
                <a16:creationId xmlns:a16="http://schemas.microsoft.com/office/drawing/2014/main" id="{E9DB77EB-C528-8484-13C9-4C2BB1189EA9}"/>
              </a:ext>
            </a:extLst>
          </p:cNvPr>
          <p:cNvPicPr>
            <a:picLocks noChangeAspect="1"/>
          </p:cNvPicPr>
          <p:nvPr/>
        </p:nvPicPr>
        <p:blipFill>
          <a:blip r:embed="rId6"/>
          <a:stretch>
            <a:fillRect/>
          </a:stretch>
        </p:blipFill>
        <p:spPr>
          <a:xfrm>
            <a:off x="5980381" y="2994992"/>
            <a:ext cx="717121" cy="717121"/>
          </a:xfrm>
          <a:prstGeom prst="ellipse">
            <a:avLst/>
          </a:prstGeom>
          <a:ln>
            <a:noFill/>
          </a:ln>
          <a:effectLst>
            <a:softEdge rad="112500"/>
          </a:effectLst>
        </p:spPr>
      </p:pic>
      <p:pic>
        <p:nvPicPr>
          <p:cNvPr id="5" name="Picture 4" descr="A blue square with white letters on it&#10;&#10;Description automatically generated">
            <a:extLst>
              <a:ext uri="{FF2B5EF4-FFF2-40B4-BE49-F238E27FC236}">
                <a16:creationId xmlns:a16="http://schemas.microsoft.com/office/drawing/2014/main" id="{044FCBAA-2874-D931-3ED7-9BCB5D404564}"/>
              </a:ext>
            </a:extLst>
          </p:cNvPr>
          <p:cNvPicPr>
            <a:picLocks noChangeAspect="1"/>
          </p:cNvPicPr>
          <p:nvPr/>
        </p:nvPicPr>
        <p:blipFill>
          <a:blip r:embed="rId7"/>
          <a:stretch>
            <a:fillRect/>
          </a:stretch>
        </p:blipFill>
        <p:spPr>
          <a:xfrm>
            <a:off x="5999160" y="3712113"/>
            <a:ext cx="717121" cy="717121"/>
          </a:xfrm>
          <a:prstGeom prst="ellipse">
            <a:avLst/>
          </a:prstGeom>
          <a:ln>
            <a:noFill/>
          </a:ln>
          <a:effectLst>
            <a:softEdge rad="112500"/>
          </a:effectLst>
        </p:spPr>
      </p:pic>
      <p:sp>
        <p:nvSpPr>
          <p:cNvPr id="6" name="TextBox 5">
            <a:extLst>
              <a:ext uri="{FF2B5EF4-FFF2-40B4-BE49-F238E27FC236}">
                <a16:creationId xmlns:a16="http://schemas.microsoft.com/office/drawing/2014/main" id="{B8F0AB95-004A-DD1C-870C-21A8BD50AC0A}"/>
              </a:ext>
            </a:extLst>
          </p:cNvPr>
          <p:cNvSpPr txBox="1"/>
          <p:nvPr/>
        </p:nvSpPr>
        <p:spPr>
          <a:xfrm>
            <a:off x="6357720" y="3116874"/>
            <a:ext cx="1844623"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hlinkClick r:id="rId8"/>
              </a:rPr>
              <a:t>Viv696969</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8" name="TextBox 7">
            <a:extLst>
              <a:ext uri="{FF2B5EF4-FFF2-40B4-BE49-F238E27FC236}">
                <a16:creationId xmlns:a16="http://schemas.microsoft.com/office/drawing/2014/main" id="{F663106E-3339-4482-29BE-8A42502244E0}"/>
              </a:ext>
            </a:extLst>
          </p:cNvPr>
          <p:cNvSpPr txBox="1"/>
          <p:nvPr/>
        </p:nvSpPr>
        <p:spPr>
          <a:xfrm>
            <a:off x="6154366" y="3868755"/>
            <a:ext cx="2703443"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hlinkClick r:id="rId9"/>
              </a:rPr>
              <a:t>vivek-chouhan</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2" name="Picture Placeholder 15">
            <a:extLst>
              <a:ext uri="{FF2B5EF4-FFF2-40B4-BE49-F238E27FC236}">
                <a16:creationId xmlns:a16="http://schemas.microsoft.com/office/drawing/2014/main" id="{9103E552-7F55-DF87-600F-3A851C4541C1}"/>
              </a:ext>
            </a:extLst>
          </p:cNvPr>
          <p:cNvPicPr>
            <a:picLocks noChangeAspect="1"/>
          </p:cNvPicPr>
          <p:nvPr/>
        </p:nvPicPr>
        <p:blipFill>
          <a:blip r:embed="rId10"/>
          <a:srcRect t="5847" b="5847"/>
          <a:stretch/>
        </p:blipFill>
        <p:spPr>
          <a:xfrm>
            <a:off x="1568879" y="464650"/>
            <a:ext cx="1465840" cy="1289394"/>
          </a:xfrm>
          <a:prstGeom prst="hexagon">
            <a:avLst>
              <a:gd name="adj" fmla="val 28349"/>
              <a:gd name="vf" fmla="val 115470"/>
            </a:avLst>
          </a:prstGeom>
          <a:ln w="12700">
            <a:noFill/>
          </a:ln>
        </p:spPr>
      </p:pic>
      <p:pic>
        <p:nvPicPr>
          <p:cNvPr id="4" name="Picture Placeholder 15">
            <a:extLst>
              <a:ext uri="{FF2B5EF4-FFF2-40B4-BE49-F238E27FC236}">
                <a16:creationId xmlns:a16="http://schemas.microsoft.com/office/drawing/2014/main" id="{C933378C-4862-DA94-8A72-F9DFCE2C973E}"/>
              </a:ext>
            </a:extLst>
          </p:cNvPr>
          <p:cNvPicPr>
            <a:picLocks noChangeAspect="1"/>
          </p:cNvPicPr>
          <p:nvPr/>
        </p:nvPicPr>
        <p:blipFill>
          <a:blip r:embed="rId11"/>
          <a:srcRect t="6019" b="6019"/>
          <a:stretch/>
        </p:blipFill>
        <p:spPr>
          <a:xfrm>
            <a:off x="1599740" y="1818162"/>
            <a:ext cx="1465840" cy="1289394"/>
          </a:xfrm>
          <a:prstGeom prst="hexagon">
            <a:avLst>
              <a:gd name="adj" fmla="val 28349"/>
              <a:gd name="vf" fmla="val 115470"/>
            </a:avLst>
          </a:prstGeom>
          <a:ln w="12700">
            <a:noFill/>
          </a:ln>
        </p:spPr>
      </p:pic>
      <p:pic>
        <p:nvPicPr>
          <p:cNvPr id="7" name="Picture Placeholder 15">
            <a:extLst>
              <a:ext uri="{FF2B5EF4-FFF2-40B4-BE49-F238E27FC236}">
                <a16:creationId xmlns:a16="http://schemas.microsoft.com/office/drawing/2014/main" id="{1974A378-18B9-58D3-0BD6-A723C0B112A3}"/>
              </a:ext>
            </a:extLst>
          </p:cNvPr>
          <p:cNvPicPr>
            <a:picLocks noChangeAspect="1"/>
          </p:cNvPicPr>
          <p:nvPr/>
        </p:nvPicPr>
        <p:blipFill>
          <a:blip r:embed="rId12"/>
          <a:srcRect l="17128" r="17128"/>
          <a:stretch/>
        </p:blipFill>
        <p:spPr>
          <a:xfrm>
            <a:off x="2781453" y="3865442"/>
            <a:ext cx="1465840" cy="1289394"/>
          </a:xfrm>
          <a:prstGeom prst="hexagon">
            <a:avLst>
              <a:gd name="adj" fmla="val 28349"/>
              <a:gd name="vf" fmla="val 115470"/>
            </a:avLst>
          </a:prstGeom>
          <a:ln w="12700">
            <a:noFill/>
          </a:ln>
        </p:spPr>
      </p:pic>
      <p:pic>
        <p:nvPicPr>
          <p:cNvPr id="9" name="Picture Placeholder 15">
            <a:extLst>
              <a:ext uri="{FF2B5EF4-FFF2-40B4-BE49-F238E27FC236}">
                <a16:creationId xmlns:a16="http://schemas.microsoft.com/office/drawing/2014/main" id="{C96D35F6-55EF-D894-0085-AF7DDED2840B}"/>
              </a:ext>
            </a:extLst>
          </p:cNvPr>
          <p:cNvPicPr>
            <a:picLocks noChangeAspect="1"/>
          </p:cNvPicPr>
          <p:nvPr/>
        </p:nvPicPr>
        <p:blipFill>
          <a:blip r:embed="rId13"/>
          <a:srcRect l="9744" r="9744"/>
          <a:stretch/>
        </p:blipFill>
        <p:spPr>
          <a:xfrm>
            <a:off x="3948599" y="4560067"/>
            <a:ext cx="1465840" cy="1289394"/>
          </a:xfrm>
          <a:prstGeom prst="hexagon">
            <a:avLst>
              <a:gd name="adj" fmla="val 28349"/>
              <a:gd name="vf" fmla="val 115470"/>
            </a:avLst>
          </a:prstGeom>
          <a:ln w="12700">
            <a:noFill/>
          </a:ln>
        </p:spPr>
      </p:pic>
      <p:pic>
        <p:nvPicPr>
          <p:cNvPr id="12" name="Picture Placeholder 15">
            <a:extLst>
              <a:ext uri="{FF2B5EF4-FFF2-40B4-BE49-F238E27FC236}">
                <a16:creationId xmlns:a16="http://schemas.microsoft.com/office/drawing/2014/main" id="{A9AB0BAE-DAC2-E1B1-F17A-A3CFE972232E}"/>
              </a:ext>
            </a:extLst>
          </p:cNvPr>
          <p:cNvPicPr>
            <a:picLocks noChangeAspect="1"/>
          </p:cNvPicPr>
          <p:nvPr/>
        </p:nvPicPr>
        <p:blipFill>
          <a:blip r:embed="rId14"/>
          <a:srcRect l="20158" r="20158"/>
          <a:stretch/>
        </p:blipFill>
        <p:spPr>
          <a:xfrm>
            <a:off x="1586282" y="3178380"/>
            <a:ext cx="1465840" cy="1289394"/>
          </a:xfrm>
          <a:prstGeom prst="hexagon">
            <a:avLst>
              <a:gd name="adj" fmla="val 28349"/>
              <a:gd name="vf" fmla="val 115470"/>
            </a:avLst>
          </a:prstGeom>
          <a:ln w="12700">
            <a:noFill/>
          </a:ln>
        </p:spPr>
      </p:pic>
    </p:spTree>
    <p:extLst>
      <p:ext uri="{BB962C8B-B14F-4D97-AF65-F5344CB8AC3E}">
        <p14:creationId xmlns:p14="http://schemas.microsoft.com/office/powerpoint/2010/main" val="52927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75" fill="hold">
                                          <p:stCondLst>
                                            <p:cond delay="0"/>
                                          </p:stCondLst>
                                        </p:cTn>
                                        <p:tgtEl>
                                          <p:spTgt spid="5"/>
                                        </p:tgtEl>
                                        <p:attrNameLst>
                                          <p:attrName>r</p:attrName>
                                        </p:attrNameLst>
                                      </p:cBhvr>
                                    </p:animRot>
                                    <p:animRot by="-240000">
                                      <p:cBhvr>
                                        <p:cTn id="7" dur="750" fill="hold">
                                          <p:stCondLst>
                                            <p:cond delay="750"/>
                                          </p:stCondLst>
                                        </p:cTn>
                                        <p:tgtEl>
                                          <p:spTgt spid="5"/>
                                        </p:tgtEl>
                                        <p:attrNameLst>
                                          <p:attrName>r</p:attrName>
                                        </p:attrNameLst>
                                      </p:cBhvr>
                                    </p:animRot>
                                    <p:animRot by="240000">
                                      <p:cBhvr>
                                        <p:cTn id="8" dur="750" fill="hold">
                                          <p:stCondLst>
                                            <p:cond delay="1500"/>
                                          </p:stCondLst>
                                        </p:cTn>
                                        <p:tgtEl>
                                          <p:spTgt spid="5"/>
                                        </p:tgtEl>
                                        <p:attrNameLst>
                                          <p:attrName>r</p:attrName>
                                        </p:attrNameLst>
                                      </p:cBhvr>
                                    </p:animRot>
                                    <p:animRot by="-240000">
                                      <p:cBhvr>
                                        <p:cTn id="9" dur="750" fill="hold">
                                          <p:stCondLst>
                                            <p:cond delay="2250"/>
                                          </p:stCondLst>
                                        </p:cTn>
                                        <p:tgtEl>
                                          <p:spTgt spid="5"/>
                                        </p:tgtEl>
                                        <p:attrNameLst>
                                          <p:attrName>r</p:attrName>
                                        </p:attrNameLst>
                                      </p:cBhvr>
                                    </p:animRot>
                                    <p:animRot by="120000">
                                      <p:cBhvr>
                                        <p:cTn id="10" dur="750" fill="hold">
                                          <p:stCondLst>
                                            <p:cond delay="30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375" fill="hold">
                                          <p:stCondLst>
                                            <p:cond delay="0"/>
                                          </p:stCondLst>
                                        </p:cTn>
                                        <p:tgtEl>
                                          <p:spTgt spid="3"/>
                                        </p:tgtEl>
                                        <p:attrNameLst>
                                          <p:attrName>r</p:attrName>
                                        </p:attrNameLst>
                                      </p:cBhvr>
                                    </p:animRot>
                                    <p:animRot by="-240000">
                                      <p:cBhvr>
                                        <p:cTn id="13" dur="750" fill="hold">
                                          <p:stCondLst>
                                            <p:cond delay="750"/>
                                          </p:stCondLst>
                                        </p:cTn>
                                        <p:tgtEl>
                                          <p:spTgt spid="3"/>
                                        </p:tgtEl>
                                        <p:attrNameLst>
                                          <p:attrName>r</p:attrName>
                                        </p:attrNameLst>
                                      </p:cBhvr>
                                    </p:animRot>
                                    <p:animRot by="240000">
                                      <p:cBhvr>
                                        <p:cTn id="14" dur="750" fill="hold">
                                          <p:stCondLst>
                                            <p:cond delay="1500"/>
                                          </p:stCondLst>
                                        </p:cTn>
                                        <p:tgtEl>
                                          <p:spTgt spid="3"/>
                                        </p:tgtEl>
                                        <p:attrNameLst>
                                          <p:attrName>r</p:attrName>
                                        </p:attrNameLst>
                                      </p:cBhvr>
                                    </p:animRot>
                                    <p:animRot by="-240000">
                                      <p:cBhvr>
                                        <p:cTn id="15" dur="750" fill="hold">
                                          <p:stCondLst>
                                            <p:cond delay="2250"/>
                                          </p:stCondLst>
                                        </p:cTn>
                                        <p:tgtEl>
                                          <p:spTgt spid="3"/>
                                        </p:tgtEl>
                                        <p:attrNameLst>
                                          <p:attrName>r</p:attrName>
                                        </p:attrNameLst>
                                      </p:cBhvr>
                                    </p:animRot>
                                    <p:animRot by="120000">
                                      <p:cBhvr>
                                        <p:cTn id="16" dur="750" fill="hold">
                                          <p:stCondLst>
                                            <p:cond delay="30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E27BC8-5092-8539-3ACE-0643D3D201B3}"/>
              </a:ext>
            </a:extLst>
          </p:cNvPr>
          <p:cNvSpPr>
            <a:spLocks noGrp="1"/>
          </p:cNvSpPr>
          <p:nvPr>
            <p:ph type="body" sz="quarter" idx="28"/>
          </p:nvPr>
        </p:nvSpPr>
        <p:spPr>
          <a:xfrm>
            <a:off x="2319235" y="2911782"/>
            <a:ext cx="1576904" cy="1686722"/>
          </a:xfrm>
        </p:spPr>
        <p:txBody>
          <a:bodyPr/>
          <a:lstStyle/>
          <a:p>
            <a:r>
              <a:rPr lang="en-IN" sz="2400" dirty="0"/>
              <a:t>About the data</a:t>
            </a:r>
          </a:p>
        </p:txBody>
      </p:sp>
      <p:sp>
        <p:nvSpPr>
          <p:cNvPr id="10" name="TextBox 9">
            <a:extLst>
              <a:ext uri="{FF2B5EF4-FFF2-40B4-BE49-F238E27FC236}">
                <a16:creationId xmlns:a16="http://schemas.microsoft.com/office/drawing/2014/main" id="{E772DEC5-19B7-0990-C22B-A1CB2BB92850}"/>
              </a:ext>
            </a:extLst>
          </p:cNvPr>
          <p:cNvSpPr txBox="1"/>
          <p:nvPr/>
        </p:nvSpPr>
        <p:spPr>
          <a:xfrm>
            <a:off x="4883758" y="1166191"/>
            <a:ext cx="6082748" cy="2031325"/>
          </a:xfrm>
          <a:prstGeom prst="rect">
            <a:avLst/>
          </a:prstGeom>
        </p:spPr>
        <p:txBody>
          <a:bodyPr wrap="square" rtlCol="0">
            <a:spAutoFit/>
          </a:bodyPr>
          <a:lstStyle/>
          <a:p>
            <a:pPr marL="0" indent="0" algn="just">
              <a:lnSpc>
                <a:spcPct val="100000"/>
              </a:lnSpc>
              <a:spcBef>
                <a:spcPts val="0"/>
              </a:spcBef>
              <a:buFontTx/>
              <a:buNone/>
            </a:pPr>
            <a:br>
              <a:rPr lang="en-IN" dirty="0"/>
            </a:br>
            <a:r>
              <a:rPr lang="en-IN" b="0" i="0" dirty="0" err="1">
                <a:solidFill>
                  <a:srgbClr val="ECECEC"/>
                </a:solidFill>
                <a:effectLst/>
                <a:latin typeface="Söhne"/>
              </a:rPr>
              <a:t>AtliQ</a:t>
            </a:r>
            <a:r>
              <a:rPr lang="en-IN" b="0" i="0" dirty="0">
                <a:solidFill>
                  <a:srgbClr val="ECECEC"/>
                </a:solidFill>
                <a:effectLst/>
                <a:latin typeface="Söhne"/>
              </a:rPr>
              <a:t> Mart conducted promotional campaigns during Diwali and Sankranti in southern India, offering products in categories like Grocery, Home Care, Personal Care, and Home Appliances, along with combo deals. The dataset contains 1500 records detailing various promotional offers such as cashbacks and discounts.</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12" name="Picture 11" descr="A lit candle in a bowl&#10;&#10;Description automatically generated">
            <a:extLst>
              <a:ext uri="{FF2B5EF4-FFF2-40B4-BE49-F238E27FC236}">
                <a16:creationId xmlns:a16="http://schemas.microsoft.com/office/drawing/2014/main" id="{676878ED-1671-1257-4F98-774B1EFE5348}"/>
              </a:ext>
            </a:extLst>
          </p:cNvPr>
          <p:cNvPicPr>
            <a:picLocks noChangeAspect="1"/>
          </p:cNvPicPr>
          <p:nvPr/>
        </p:nvPicPr>
        <p:blipFill>
          <a:blip r:embed="rId3"/>
          <a:stretch>
            <a:fillRect/>
          </a:stretch>
        </p:blipFill>
        <p:spPr>
          <a:xfrm>
            <a:off x="4764466" y="3755143"/>
            <a:ext cx="3160666" cy="1764388"/>
          </a:xfrm>
          <a:prstGeom prst="rect">
            <a:avLst/>
          </a:prstGeom>
          <a:ln>
            <a:noFill/>
          </a:ln>
          <a:effectLst>
            <a:softEdge rad="112500"/>
          </a:effectLst>
        </p:spPr>
      </p:pic>
      <p:pic>
        <p:nvPicPr>
          <p:cNvPr id="14" name="Picture 13" descr="A group of kites in the sky&#10;&#10;Description automatically generated">
            <a:extLst>
              <a:ext uri="{FF2B5EF4-FFF2-40B4-BE49-F238E27FC236}">
                <a16:creationId xmlns:a16="http://schemas.microsoft.com/office/drawing/2014/main" id="{103BBE28-4F9D-E76B-EEFB-E34E7309AA59}"/>
              </a:ext>
            </a:extLst>
          </p:cNvPr>
          <p:cNvPicPr>
            <a:picLocks noChangeAspect="1"/>
          </p:cNvPicPr>
          <p:nvPr/>
        </p:nvPicPr>
        <p:blipFill>
          <a:blip r:embed="rId4"/>
          <a:stretch>
            <a:fillRect/>
          </a:stretch>
        </p:blipFill>
        <p:spPr>
          <a:xfrm>
            <a:off x="8295863" y="3755143"/>
            <a:ext cx="2413554" cy="2413554"/>
          </a:xfrm>
          <a:prstGeom prst="rect">
            <a:avLst/>
          </a:prstGeom>
        </p:spPr>
      </p:pic>
    </p:spTree>
    <p:extLst>
      <p:ext uri="{BB962C8B-B14F-4D97-AF65-F5344CB8AC3E}">
        <p14:creationId xmlns:p14="http://schemas.microsoft.com/office/powerpoint/2010/main" val="247807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F528C-11E4-A51D-F9F1-13FC1DE44E85}"/>
            </a:ext>
          </a:extLst>
        </p:cNvPr>
        <p:cNvGrpSpPr/>
        <p:nvPr/>
      </p:nvGrpSpPr>
      <p:grpSpPr>
        <a:xfrm>
          <a:off x="0" y="0"/>
          <a:ext cx="0" cy="0"/>
          <a:chOff x="0" y="0"/>
          <a:chExt cx="0" cy="0"/>
        </a:xfrm>
      </p:grpSpPr>
      <p:sp>
        <p:nvSpPr>
          <p:cNvPr id="46" name="Title 45">
            <a:extLst>
              <a:ext uri="{FF2B5EF4-FFF2-40B4-BE49-F238E27FC236}">
                <a16:creationId xmlns:a16="http://schemas.microsoft.com/office/drawing/2014/main" id="{5BE11055-BD2C-2883-DA0A-0046AE208350}"/>
              </a:ext>
            </a:extLst>
          </p:cNvPr>
          <p:cNvSpPr>
            <a:spLocks noGrp="1"/>
          </p:cNvSpPr>
          <p:nvPr>
            <p:ph type="title"/>
          </p:nvPr>
        </p:nvSpPr>
        <p:spPr/>
        <p:txBody>
          <a:bodyPr/>
          <a:lstStyle/>
          <a:p>
            <a:r>
              <a:rPr lang="en-US" dirty="0"/>
              <a:t>Product Performance</a:t>
            </a:r>
          </a:p>
        </p:txBody>
      </p:sp>
      <p:pic>
        <p:nvPicPr>
          <p:cNvPr id="2" name="Picture Placeholder 11">
            <a:extLst>
              <a:ext uri="{FF2B5EF4-FFF2-40B4-BE49-F238E27FC236}">
                <a16:creationId xmlns:a16="http://schemas.microsoft.com/office/drawing/2014/main" id="{A50CCFD0-E23E-DD89-2CD9-4C228934C97F}"/>
              </a:ext>
            </a:extLst>
          </p:cNvPr>
          <p:cNvPicPr>
            <a:picLocks noChangeAspect="1"/>
          </p:cNvPicPr>
          <p:nvPr/>
        </p:nvPicPr>
        <p:blipFill>
          <a:blip r:embed="rId3"/>
          <a:srcRect l="10987" r="10987"/>
          <a:stretch/>
        </p:blipFill>
        <p:spPr>
          <a:xfrm>
            <a:off x="863114" y="972600"/>
            <a:ext cx="4618376" cy="49128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p:spPr>
      </p:pic>
    </p:spTree>
    <p:extLst>
      <p:ext uri="{BB962C8B-B14F-4D97-AF65-F5344CB8AC3E}">
        <p14:creationId xmlns:p14="http://schemas.microsoft.com/office/powerpoint/2010/main" val="111550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21568" y="281789"/>
            <a:ext cx="10515600" cy="1115434"/>
          </a:xfrm>
        </p:spPr>
        <p:txBody>
          <a:bodyPr/>
          <a:lstStyle/>
          <a:p>
            <a:r>
              <a:rPr lang="en-US" sz="2400" dirty="0"/>
              <a:t>Top product categories with most significant sales during promotional time</a:t>
            </a:r>
          </a:p>
        </p:txBody>
      </p:sp>
      <p:pic>
        <p:nvPicPr>
          <p:cNvPr id="11" name="Picture 10" descr="A graph of blue and orange bars&#10;&#10;Description automatically generated">
            <a:extLst>
              <a:ext uri="{FF2B5EF4-FFF2-40B4-BE49-F238E27FC236}">
                <a16:creationId xmlns:a16="http://schemas.microsoft.com/office/drawing/2014/main" id="{A071B5D7-BC68-BFB3-3FC9-7EBAC230F5C0}"/>
              </a:ext>
            </a:extLst>
          </p:cNvPr>
          <p:cNvPicPr>
            <a:picLocks noChangeAspect="1"/>
          </p:cNvPicPr>
          <p:nvPr/>
        </p:nvPicPr>
        <p:blipFill>
          <a:blip r:embed="rId3"/>
          <a:stretch>
            <a:fillRect/>
          </a:stretch>
        </p:blipFill>
        <p:spPr>
          <a:xfrm>
            <a:off x="4810178" y="1397223"/>
            <a:ext cx="6613287" cy="3582077"/>
          </a:xfrm>
          <a:prstGeom prst="rect">
            <a:avLst/>
          </a:prstGeom>
          <a:ln>
            <a:noFill/>
          </a:ln>
          <a:effectLst>
            <a:softEdge rad="112500"/>
          </a:effectLst>
        </p:spPr>
      </p:pic>
      <p:sp>
        <p:nvSpPr>
          <p:cNvPr id="12" name="TextBox 11">
            <a:extLst>
              <a:ext uri="{FF2B5EF4-FFF2-40B4-BE49-F238E27FC236}">
                <a16:creationId xmlns:a16="http://schemas.microsoft.com/office/drawing/2014/main" id="{09B8A86A-BB4D-BB09-7977-DB9DAAEED7EF}"/>
              </a:ext>
            </a:extLst>
          </p:cNvPr>
          <p:cNvSpPr txBox="1"/>
          <p:nvPr/>
        </p:nvSpPr>
        <p:spPr>
          <a:xfrm>
            <a:off x="696237" y="1443842"/>
            <a:ext cx="3925031" cy="3139321"/>
          </a:xfrm>
          <a:prstGeom prst="rect">
            <a:avLst/>
          </a:prstGeom>
        </p:spPr>
        <p:txBody>
          <a:bodyPr wrap="square" rtlCol="0">
            <a:spAutoFit/>
          </a:bodyPr>
          <a:lstStyle/>
          <a:p>
            <a:pPr algn="just">
              <a:buFont typeface="+mj-lt"/>
              <a:buAutoNum type="arabicPeriod"/>
            </a:pPr>
            <a:r>
              <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rPr>
              <a:t>Combo1 and Grocery &amp; Staples categories saw strong sales growth, with Combo1 showing a 40% increase during promotions.</a:t>
            </a:r>
          </a:p>
          <a:p>
            <a:pPr algn="just">
              <a:buFont typeface="+mj-lt"/>
              <a:buAutoNum type="arabicPeriod"/>
            </a:pPr>
            <a:endPar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endParaRPr>
          </a:p>
          <a:p>
            <a:pPr algn="just">
              <a:buFont typeface="+mj-lt"/>
              <a:buAutoNum type="arabicPeriod"/>
            </a:pPr>
            <a:r>
              <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rPr>
              <a:t>Festive cooking traditions drove higher sales in these categories.</a:t>
            </a:r>
          </a:p>
          <a:p>
            <a:pPr algn="just">
              <a:buFont typeface="+mj-lt"/>
              <a:buAutoNum type="arabicPeriod"/>
            </a:pPr>
            <a:endPar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endParaRPr>
          </a:p>
          <a:p>
            <a:pPr algn="just">
              <a:buFont typeface="+mj-lt"/>
              <a:buAutoNum type="arabicPeriod"/>
            </a:pPr>
            <a:r>
              <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rPr>
              <a:t>Personal Care category experienced lower sales during promotions</a:t>
            </a:r>
            <a:endParaRPr lang="en-IN" sz="1800" dirty="0">
              <a:solidFill>
                <a:prstClr val="white"/>
              </a:solidFill>
              <a:latin typeface="Bahnschrift" panose="020B0502040204020203" pitchFamily="34" charset="0"/>
              <a:ea typeface="微软雅黑"/>
              <a:cs typeface="Posterama" panose="020B0504020200020000" pitchFamily="34" charset="0"/>
            </a:endParaRPr>
          </a:p>
        </p:txBody>
      </p:sp>
      <p:pic>
        <p:nvPicPr>
          <p:cNvPr id="15" name="Picture 14" descr="A basket of crackers&#10;&#10;Description automatically generated">
            <a:extLst>
              <a:ext uri="{FF2B5EF4-FFF2-40B4-BE49-F238E27FC236}">
                <a16:creationId xmlns:a16="http://schemas.microsoft.com/office/drawing/2014/main" id="{3647D3B8-D7AF-A9AB-001A-43C0C570BFA8}"/>
              </a:ext>
            </a:extLst>
          </p:cNvPr>
          <p:cNvPicPr>
            <a:picLocks noChangeAspect="1"/>
          </p:cNvPicPr>
          <p:nvPr/>
        </p:nvPicPr>
        <p:blipFill>
          <a:blip r:embed="rId4"/>
          <a:stretch>
            <a:fillRect/>
          </a:stretch>
        </p:blipFill>
        <p:spPr>
          <a:xfrm>
            <a:off x="696237" y="4583163"/>
            <a:ext cx="1881191" cy="1786113"/>
          </a:xfrm>
          <a:prstGeom prst="rect">
            <a:avLst/>
          </a:prstGeom>
        </p:spPr>
      </p:pic>
      <p:pic>
        <p:nvPicPr>
          <p:cNvPr id="17" name="Picture 16" descr="A bowl of food on a table&#10;&#10;Description automatically generated">
            <a:extLst>
              <a:ext uri="{FF2B5EF4-FFF2-40B4-BE49-F238E27FC236}">
                <a16:creationId xmlns:a16="http://schemas.microsoft.com/office/drawing/2014/main" id="{C50732F5-7D40-3394-493A-4D5A4F7F8A4F}"/>
              </a:ext>
            </a:extLst>
          </p:cNvPr>
          <p:cNvPicPr>
            <a:picLocks noChangeAspect="1"/>
          </p:cNvPicPr>
          <p:nvPr/>
        </p:nvPicPr>
        <p:blipFill rotWithShape="1">
          <a:blip r:embed="rId5"/>
          <a:srcRect t="16024" r="-251" b="12316"/>
          <a:stretch/>
        </p:blipFill>
        <p:spPr>
          <a:xfrm>
            <a:off x="2658751" y="4583163"/>
            <a:ext cx="1922131" cy="1786113"/>
          </a:xfrm>
          <a:prstGeom prst="rect">
            <a:avLst/>
          </a:prstGeom>
        </p:spPr>
      </p:pic>
    </p:spTree>
    <p:extLst>
      <p:ext uri="{BB962C8B-B14F-4D97-AF65-F5344CB8AC3E}">
        <p14:creationId xmlns:p14="http://schemas.microsoft.com/office/powerpoint/2010/main" val="16402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xEl>
                                              <p:pRg st="4" end="4"/>
                                            </p:txEl>
                                          </p:spTgt>
                                        </p:tgtEl>
                                        <p:attrNameLst>
                                          <p:attrName>style.visibility</p:attrName>
                                        </p:attrNameLst>
                                      </p:cBhvr>
                                      <p:to>
                                        <p:strVal val="visible"/>
                                      </p:to>
                                    </p:set>
                                    <p:anim calcmode="lin" valueType="num">
                                      <p:cBhvr additive="base">
                                        <p:cTn id="30"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199B7-0FCB-E3DD-6D85-AFA85280CD3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27BD9DA-CB70-A77A-5CCD-342E95D28642}"/>
              </a:ext>
            </a:extLst>
          </p:cNvPr>
          <p:cNvSpPr>
            <a:spLocks noGrp="1"/>
          </p:cNvSpPr>
          <p:nvPr>
            <p:ph type="title"/>
          </p:nvPr>
        </p:nvSpPr>
        <p:spPr>
          <a:xfrm>
            <a:off x="521567" y="0"/>
            <a:ext cx="10515600" cy="1115434"/>
          </a:xfrm>
        </p:spPr>
        <p:txBody>
          <a:bodyPr/>
          <a:lstStyle/>
          <a:p>
            <a:r>
              <a:rPr lang="en-US" sz="2400" dirty="0"/>
              <a:t>Top product categories with most significant sales during promotional time</a:t>
            </a:r>
          </a:p>
        </p:txBody>
      </p:sp>
      <p:pic>
        <p:nvPicPr>
          <p:cNvPr id="3" name="Picture 2" descr="A screenshot of a graph&#10;&#10;Description automatically generated">
            <a:extLst>
              <a:ext uri="{FF2B5EF4-FFF2-40B4-BE49-F238E27FC236}">
                <a16:creationId xmlns:a16="http://schemas.microsoft.com/office/drawing/2014/main" id="{D3F289AB-2FEB-696B-5847-296162A5C795}"/>
              </a:ext>
            </a:extLst>
          </p:cNvPr>
          <p:cNvPicPr>
            <a:picLocks noChangeAspect="1"/>
          </p:cNvPicPr>
          <p:nvPr/>
        </p:nvPicPr>
        <p:blipFill>
          <a:blip r:embed="rId3"/>
          <a:stretch>
            <a:fillRect/>
          </a:stretch>
        </p:blipFill>
        <p:spPr>
          <a:xfrm>
            <a:off x="334352" y="1591744"/>
            <a:ext cx="6471438" cy="2991668"/>
          </a:xfrm>
          <a:prstGeom prst="rect">
            <a:avLst/>
          </a:prstGeom>
        </p:spPr>
      </p:pic>
      <p:pic>
        <p:nvPicPr>
          <p:cNvPr id="7" name="Picture 6" descr="A graph of bar graph with text&#10;&#10;Description automatically generated with medium confidence">
            <a:extLst>
              <a:ext uri="{FF2B5EF4-FFF2-40B4-BE49-F238E27FC236}">
                <a16:creationId xmlns:a16="http://schemas.microsoft.com/office/drawing/2014/main" id="{E35B4936-6E5C-4196-46FD-29C843C6AA9D}"/>
              </a:ext>
            </a:extLst>
          </p:cNvPr>
          <p:cNvPicPr>
            <a:picLocks noChangeAspect="1"/>
          </p:cNvPicPr>
          <p:nvPr/>
        </p:nvPicPr>
        <p:blipFill>
          <a:blip r:embed="rId4"/>
          <a:stretch>
            <a:fillRect/>
          </a:stretch>
        </p:blipFill>
        <p:spPr>
          <a:xfrm>
            <a:off x="7010400" y="1591744"/>
            <a:ext cx="4847248" cy="2992128"/>
          </a:xfrm>
          <a:prstGeom prst="rect">
            <a:avLst/>
          </a:prstGeom>
        </p:spPr>
      </p:pic>
      <p:sp>
        <p:nvSpPr>
          <p:cNvPr id="4" name="TextBox 3">
            <a:extLst>
              <a:ext uri="{FF2B5EF4-FFF2-40B4-BE49-F238E27FC236}">
                <a16:creationId xmlns:a16="http://schemas.microsoft.com/office/drawing/2014/main" id="{AB5A2350-8327-9574-0D67-EB4E569919BB}"/>
              </a:ext>
            </a:extLst>
          </p:cNvPr>
          <p:cNvSpPr txBox="1"/>
          <p:nvPr/>
        </p:nvSpPr>
        <p:spPr>
          <a:xfrm>
            <a:off x="334352" y="4795447"/>
            <a:ext cx="11393822" cy="1477328"/>
          </a:xfrm>
          <a:prstGeom prst="rect">
            <a:avLst/>
          </a:prstGeom>
          <a:noFill/>
        </p:spPr>
        <p:txBody>
          <a:bodyPr wrap="square">
            <a:spAutoFit/>
          </a:bodyPr>
          <a:lstStyle/>
          <a:p>
            <a:pPr algn="l">
              <a:buFont typeface="+mj-lt"/>
              <a:buAutoNum type="arabicPeriod"/>
            </a:pPr>
            <a:r>
              <a:rPr lang="en-IN" b="0" i="0" dirty="0">
                <a:solidFill>
                  <a:srgbClr val="ECECEC"/>
                </a:solidFill>
                <a:effectLst/>
                <a:latin typeface="Bahnschrift" panose="020B0502040204020203" pitchFamily="34" charset="0"/>
              </a:rPr>
              <a:t> Home essential combos, </a:t>
            </a:r>
            <a:r>
              <a:rPr lang="en-IN" b="0" i="0" dirty="0" err="1">
                <a:solidFill>
                  <a:srgbClr val="ECECEC"/>
                </a:solidFill>
                <a:effectLst/>
                <a:latin typeface="Bahnschrift" panose="020B0502040204020203" pitchFamily="34" charset="0"/>
              </a:rPr>
              <a:t>Sonammasuri</a:t>
            </a:r>
            <a:r>
              <a:rPr lang="en-IN" b="0" i="0" dirty="0">
                <a:solidFill>
                  <a:srgbClr val="ECECEC"/>
                </a:solidFill>
                <a:effectLst/>
                <a:latin typeface="Bahnschrift" panose="020B0502040204020203" pitchFamily="34" charset="0"/>
              </a:rPr>
              <a:t> rice, and atta, along with double bedsheets, saw increased sales during promotions, driven by the need for festive preparations and home decorations.</a:t>
            </a:r>
          </a:p>
          <a:p>
            <a:pPr algn="l">
              <a:buFont typeface="+mj-lt"/>
              <a:buAutoNum type="arabicPeriod"/>
            </a:pPr>
            <a:endParaRPr lang="en-IN" b="0" i="0" dirty="0">
              <a:solidFill>
                <a:srgbClr val="ECECEC"/>
              </a:solidFill>
              <a:effectLst/>
              <a:latin typeface="Bahnschrift" panose="020B0502040204020203" pitchFamily="34" charset="0"/>
            </a:endParaRPr>
          </a:p>
          <a:p>
            <a:pPr algn="l">
              <a:buFont typeface="+mj-lt"/>
              <a:buAutoNum type="arabicPeriod"/>
            </a:pPr>
            <a:r>
              <a:rPr lang="en-IN" b="0" i="0" dirty="0">
                <a:solidFill>
                  <a:srgbClr val="ECECEC"/>
                </a:solidFill>
                <a:effectLst/>
                <a:latin typeface="Bahnschrift" panose="020B0502040204020203" pitchFamily="34" charset="0"/>
              </a:rPr>
              <a:t> Personal care product sales peak before promotions, suggesting consumers stock up in anticipation, indicating a consumer </a:t>
            </a:r>
            <a:r>
              <a:rPr lang="en-IN" b="0" i="0" dirty="0" err="1">
                <a:solidFill>
                  <a:srgbClr val="ECECEC"/>
                </a:solidFill>
                <a:effectLst/>
                <a:latin typeface="Bahnschrift" panose="020B0502040204020203" pitchFamily="34" charset="0"/>
              </a:rPr>
              <a:t>behavior</a:t>
            </a:r>
            <a:r>
              <a:rPr lang="en-IN" b="0" i="0" dirty="0">
                <a:solidFill>
                  <a:srgbClr val="ECECEC"/>
                </a:solidFill>
                <a:effectLst/>
                <a:latin typeface="Bahnschrift" panose="020B0502040204020203" pitchFamily="34" charset="0"/>
              </a:rPr>
              <a:t> trend.</a:t>
            </a:r>
          </a:p>
        </p:txBody>
      </p:sp>
    </p:spTree>
    <p:extLst>
      <p:ext uri="{BB962C8B-B14F-4D97-AF65-F5344CB8AC3E}">
        <p14:creationId xmlns:p14="http://schemas.microsoft.com/office/powerpoint/2010/main" val="39286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CAAF2-02AF-B4DD-007A-3D486F6FD7D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429CF93-0CD7-6FF3-62D4-ACDDA664E9C5}"/>
              </a:ext>
            </a:extLst>
          </p:cNvPr>
          <p:cNvSpPr>
            <a:spLocks noGrp="1"/>
          </p:cNvSpPr>
          <p:nvPr>
            <p:ph type="title"/>
          </p:nvPr>
        </p:nvSpPr>
        <p:spPr>
          <a:xfrm>
            <a:off x="521567" y="0"/>
            <a:ext cx="10515600" cy="1115434"/>
          </a:xfrm>
        </p:spPr>
        <p:txBody>
          <a:bodyPr/>
          <a:lstStyle/>
          <a:p>
            <a:r>
              <a:rPr lang="en-IN" sz="2400" dirty="0"/>
              <a:t>Correlation between product category and promotion type effectiveness.</a:t>
            </a:r>
            <a:endParaRPr lang="en-US" sz="2400" dirty="0"/>
          </a:p>
        </p:txBody>
      </p:sp>
      <p:pic>
        <p:nvPicPr>
          <p:cNvPr id="5" name="Picture 4" descr="A graph with yellow squares and white text&#10;&#10;Description automatically generated">
            <a:extLst>
              <a:ext uri="{FF2B5EF4-FFF2-40B4-BE49-F238E27FC236}">
                <a16:creationId xmlns:a16="http://schemas.microsoft.com/office/drawing/2014/main" id="{35D58FFE-C5C8-8738-26FF-953A2BDF1A09}"/>
              </a:ext>
            </a:extLst>
          </p:cNvPr>
          <p:cNvPicPr>
            <a:picLocks noChangeAspect="1"/>
          </p:cNvPicPr>
          <p:nvPr/>
        </p:nvPicPr>
        <p:blipFill>
          <a:blip r:embed="rId3"/>
          <a:stretch>
            <a:fillRect/>
          </a:stretch>
        </p:blipFill>
        <p:spPr>
          <a:xfrm>
            <a:off x="726029" y="1115434"/>
            <a:ext cx="10106676" cy="3884060"/>
          </a:xfrm>
          <a:prstGeom prst="rect">
            <a:avLst/>
          </a:prstGeom>
        </p:spPr>
      </p:pic>
      <p:sp>
        <p:nvSpPr>
          <p:cNvPr id="7" name="TextBox 6">
            <a:extLst>
              <a:ext uri="{FF2B5EF4-FFF2-40B4-BE49-F238E27FC236}">
                <a16:creationId xmlns:a16="http://schemas.microsoft.com/office/drawing/2014/main" id="{A3CE643A-C9AA-5744-B00F-8F4A4544D3FB}"/>
              </a:ext>
            </a:extLst>
          </p:cNvPr>
          <p:cNvSpPr txBox="1"/>
          <p:nvPr/>
        </p:nvSpPr>
        <p:spPr>
          <a:xfrm>
            <a:off x="726029" y="5145302"/>
            <a:ext cx="10311138" cy="1200329"/>
          </a:xfrm>
          <a:prstGeom prst="rect">
            <a:avLst/>
          </a:prstGeom>
          <a:noFill/>
        </p:spPr>
        <p:txBody>
          <a:bodyPr wrap="square">
            <a:spAutoFit/>
          </a:bodyPr>
          <a:lstStyle/>
          <a:p>
            <a:pPr algn="l">
              <a:buFont typeface="+mj-lt"/>
              <a:buAutoNum type="arabicPeriod"/>
            </a:pPr>
            <a:r>
              <a:rPr lang="en-IN" b="0" i="0" dirty="0">
                <a:solidFill>
                  <a:srgbClr val="ECECEC"/>
                </a:solidFill>
                <a:effectLst/>
                <a:latin typeface="Bahnschrift" panose="020B0502040204020203" pitchFamily="34" charset="0"/>
              </a:rPr>
              <a:t> 50% off on Personal Care products did not drive sales</a:t>
            </a:r>
            <a:r>
              <a:rPr lang="en-IN" dirty="0">
                <a:solidFill>
                  <a:srgbClr val="ECECEC"/>
                </a:solidFill>
                <a:latin typeface="Bahnschrift" panose="020B0502040204020203" pitchFamily="34" charset="0"/>
              </a:rPr>
              <a:t>.</a:t>
            </a:r>
          </a:p>
          <a:p>
            <a:pPr algn="l">
              <a:buFont typeface="+mj-lt"/>
              <a:buAutoNum type="arabicPeriod"/>
            </a:pPr>
            <a:endParaRPr lang="en-IN" b="0" i="0" dirty="0">
              <a:solidFill>
                <a:srgbClr val="ECECEC"/>
              </a:solidFill>
              <a:effectLst/>
              <a:latin typeface="Bahnschrift" panose="020B0502040204020203" pitchFamily="34" charset="0"/>
            </a:endParaRPr>
          </a:p>
          <a:p>
            <a:pPr algn="l">
              <a:buFont typeface="+mj-lt"/>
              <a:buAutoNum type="arabicPeriod"/>
            </a:pPr>
            <a:r>
              <a:rPr lang="en-IN" b="0" i="0" dirty="0">
                <a:solidFill>
                  <a:srgbClr val="ECECEC"/>
                </a:solidFill>
                <a:effectLst/>
                <a:latin typeface="Bahnschrift" panose="020B0502040204020203" pitchFamily="34" charset="0"/>
              </a:rPr>
              <a:t> Grocery and Staples performed better with offers like buy one get one free and 33% off, suggesting a focus on these types of promotions.</a:t>
            </a:r>
          </a:p>
        </p:txBody>
      </p:sp>
    </p:spTree>
    <p:extLst>
      <p:ext uri="{BB962C8B-B14F-4D97-AF65-F5344CB8AC3E}">
        <p14:creationId xmlns:p14="http://schemas.microsoft.com/office/powerpoint/2010/main" val="144900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A6F1C-FDBC-3969-9E2C-3AFBD4988B5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A49A4DD-947A-5175-BF3A-9627B954D1D5}"/>
              </a:ext>
            </a:extLst>
          </p:cNvPr>
          <p:cNvSpPr>
            <a:spLocks noGrp="1"/>
          </p:cNvSpPr>
          <p:nvPr>
            <p:ph type="title"/>
          </p:nvPr>
        </p:nvSpPr>
        <p:spPr>
          <a:xfrm>
            <a:off x="521567" y="172278"/>
            <a:ext cx="10515600" cy="1115434"/>
          </a:xfrm>
        </p:spPr>
        <p:txBody>
          <a:bodyPr/>
          <a:lstStyle/>
          <a:p>
            <a:r>
              <a:rPr lang="en-US" sz="2400" dirty="0"/>
              <a:t>Top Products In each city by promotional revenue.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pic>
        <p:nvPicPr>
          <p:cNvPr id="3" name="Picture 2" descr="A screenshot of a graph&#10;&#10;Description automatically generated">
            <a:extLst>
              <a:ext uri="{FF2B5EF4-FFF2-40B4-BE49-F238E27FC236}">
                <a16:creationId xmlns:a16="http://schemas.microsoft.com/office/drawing/2014/main" id="{97CC530F-92B0-08C0-C896-02DA96B6AA39}"/>
              </a:ext>
            </a:extLst>
          </p:cNvPr>
          <p:cNvPicPr>
            <a:picLocks noChangeAspect="1"/>
          </p:cNvPicPr>
          <p:nvPr/>
        </p:nvPicPr>
        <p:blipFill>
          <a:blip r:embed="rId3"/>
          <a:stretch>
            <a:fillRect/>
          </a:stretch>
        </p:blipFill>
        <p:spPr>
          <a:xfrm>
            <a:off x="498850" y="1287712"/>
            <a:ext cx="11171583" cy="3395040"/>
          </a:xfrm>
          <a:prstGeom prst="rect">
            <a:avLst/>
          </a:prstGeom>
        </p:spPr>
      </p:pic>
      <p:sp>
        <p:nvSpPr>
          <p:cNvPr id="5" name="TextBox 4">
            <a:extLst>
              <a:ext uri="{FF2B5EF4-FFF2-40B4-BE49-F238E27FC236}">
                <a16:creationId xmlns:a16="http://schemas.microsoft.com/office/drawing/2014/main" id="{4C5B6066-93E9-C8BB-2CA9-A6EDA9298A2E}"/>
              </a:ext>
            </a:extLst>
          </p:cNvPr>
          <p:cNvSpPr txBox="1"/>
          <p:nvPr/>
        </p:nvSpPr>
        <p:spPr>
          <a:xfrm>
            <a:off x="457199" y="4831624"/>
            <a:ext cx="11277601" cy="1477328"/>
          </a:xfrm>
          <a:prstGeom prst="rect">
            <a:avLst/>
          </a:prstGeom>
          <a:noFill/>
        </p:spPr>
        <p:txBody>
          <a:bodyPr wrap="square">
            <a:spAutoFit/>
          </a:bodyPr>
          <a:lstStyle/>
          <a:p>
            <a:pPr algn="l">
              <a:buFont typeface="+mj-lt"/>
              <a:buAutoNum type="arabicPeriod"/>
            </a:pPr>
            <a:r>
              <a:rPr lang="en-IN" b="0" i="0" dirty="0" err="1">
                <a:solidFill>
                  <a:srgbClr val="ECECEC"/>
                </a:solidFill>
                <a:effectLst/>
                <a:latin typeface="Bahnschrift" panose="020B0502040204020203" pitchFamily="34" charset="0"/>
              </a:rPr>
              <a:t>Atlique</a:t>
            </a:r>
            <a:r>
              <a:rPr lang="en-IN" b="0" i="0" dirty="0">
                <a:solidFill>
                  <a:srgbClr val="ECECEC"/>
                </a:solidFill>
                <a:effectLst/>
                <a:latin typeface="Bahnschrift" panose="020B0502040204020203" pitchFamily="34" charset="0"/>
              </a:rPr>
              <a:t> </a:t>
            </a:r>
            <a:r>
              <a:rPr lang="en-IN" b="0" i="0" dirty="0" err="1">
                <a:solidFill>
                  <a:srgbClr val="ECECEC"/>
                </a:solidFill>
                <a:effectLst/>
                <a:latin typeface="Bahnschrift" panose="020B0502040204020203" pitchFamily="34" charset="0"/>
              </a:rPr>
              <a:t>Sonamasurri</a:t>
            </a:r>
            <a:r>
              <a:rPr lang="en-IN" b="0" i="0" dirty="0">
                <a:solidFill>
                  <a:srgbClr val="ECECEC"/>
                </a:solidFill>
                <a:effectLst/>
                <a:latin typeface="Bahnschrift" panose="020B0502040204020203" pitchFamily="34" charset="0"/>
              </a:rPr>
              <a:t> rice and Combo marked most sales in every city during promotional time.</a:t>
            </a:r>
          </a:p>
          <a:p>
            <a:pPr algn="l">
              <a:buFont typeface="+mj-lt"/>
              <a:buAutoNum type="arabicPeriod"/>
            </a:pPr>
            <a:r>
              <a:rPr lang="en-IN" b="0" i="0" dirty="0">
                <a:solidFill>
                  <a:srgbClr val="ECECEC"/>
                </a:solidFill>
                <a:effectLst/>
                <a:latin typeface="Bahnschrift" panose="020B0502040204020203" pitchFamily="34" charset="0"/>
              </a:rPr>
              <a:t>Rice serves as a base for South Indian dishes, complementing the </a:t>
            </a:r>
            <a:r>
              <a:rPr lang="en-IN" b="0" i="0" dirty="0" err="1">
                <a:solidFill>
                  <a:srgbClr val="ECECEC"/>
                </a:solidFill>
                <a:effectLst/>
                <a:latin typeface="Bahnschrift" panose="020B0502040204020203" pitchFamily="34" charset="0"/>
              </a:rPr>
              <a:t>flavors</a:t>
            </a:r>
            <a:r>
              <a:rPr lang="en-IN" b="0" i="0" dirty="0">
                <a:solidFill>
                  <a:srgbClr val="ECECEC"/>
                </a:solidFill>
                <a:effectLst/>
                <a:latin typeface="Bahnschrift" panose="020B0502040204020203" pitchFamily="34" charset="0"/>
              </a:rPr>
              <a:t> of seafood, fruits, vegetables, and spices.</a:t>
            </a:r>
          </a:p>
          <a:p>
            <a:pPr algn="l">
              <a:buFont typeface="+mj-lt"/>
              <a:buAutoNum type="arabicPeriod"/>
            </a:pPr>
            <a:r>
              <a:rPr lang="en-IN" b="0" i="0" dirty="0">
                <a:solidFill>
                  <a:srgbClr val="ECECEC"/>
                </a:solidFill>
                <a:effectLst/>
                <a:latin typeface="Bahnschrift" panose="020B0502040204020203" pitchFamily="34" charset="0"/>
              </a:rPr>
              <a:t>Rice provides essential energy in the South Indian diet, especially valuable in the region's hot climate, where other foods like seafood and fruit are low in calories.</a:t>
            </a:r>
          </a:p>
        </p:txBody>
      </p:sp>
    </p:spTree>
    <p:extLst>
      <p:ext uri="{BB962C8B-B14F-4D97-AF65-F5344CB8AC3E}">
        <p14:creationId xmlns:p14="http://schemas.microsoft.com/office/powerpoint/2010/main" val="404935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688</TotalTime>
  <Words>1397</Words>
  <Application>Microsoft Office PowerPoint</Application>
  <PresentationFormat>Widescreen</PresentationFormat>
  <Paragraphs>169</Paragraphs>
  <Slides>36</Slides>
  <Notes>36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等线</vt:lpstr>
      <vt:lpstr>Abadi</vt:lpstr>
      <vt:lpstr>Arial</vt:lpstr>
      <vt:lpstr>Bahnschrift</vt:lpstr>
      <vt:lpstr>Calibri</vt:lpstr>
      <vt:lpstr>Posterama</vt:lpstr>
      <vt:lpstr>Posterama Text Black</vt:lpstr>
      <vt:lpstr>Posterama Text SemiBold</vt:lpstr>
      <vt:lpstr>Söhne</vt:lpstr>
      <vt:lpstr>Custom</vt:lpstr>
      <vt:lpstr>Analyse Promotions and Provide Tangible Insights for Atlique Mart</vt:lpstr>
      <vt:lpstr>Agenda</vt:lpstr>
      <vt:lpstr>Introduction</vt:lpstr>
      <vt:lpstr>PowerPoint Presentation</vt:lpstr>
      <vt:lpstr>Product Performance</vt:lpstr>
      <vt:lpstr>Top product categories with most significant sales during promotional time</vt:lpstr>
      <vt:lpstr>Top product categories with most significant sales during promotional time</vt:lpstr>
      <vt:lpstr>Correlation between product category and promotion type effectiveness.</vt:lpstr>
      <vt:lpstr>Top Products In each city by promotional revenue. </vt:lpstr>
      <vt:lpstr>Top products in each city by sold quantity</vt:lpstr>
      <vt:lpstr>Top products  in each campaign by promotional revenue. </vt:lpstr>
      <vt:lpstr>Farm Chakki Atta and Sunflower Oil revenue comparison between campaigns and offers.</vt:lpstr>
      <vt:lpstr>Promotional Performance</vt:lpstr>
      <vt:lpstr>Top 2 promotion types that resulted in the highest Incremental Revenue. </vt:lpstr>
      <vt:lpstr>Promotional types by their ISU (Incremental sold units)</vt:lpstr>
      <vt:lpstr>BOGOF &amp; cashback offers V/S Discount based promotional types</vt:lpstr>
      <vt:lpstr>Revenue generated from the campaigns.</vt:lpstr>
      <vt:lpstr>Revenue generated from the campaigns in each city.</vt:lpstr>
      <vt:lpstr>Cities and respective promo type.</vt:lpstr>
      <vt:lpstr>Store  Performance</vt:lpstr>
      <vt:lpstr>Top 10 stores by Incremental revenue</vt:lpstr>
      <vt:lpstr>Bottom 10 stores by Incremental Sold units</vt:lpstr>
      <vt:lpstr>Top cities by incremental revenue.</vt:lpstr>
      <vt:lpstr>Bottom 10 stores by ISU</vt:lpstr>
      <vt:lpstr>Average quantity sold per  city during promotional period</vt:lpstr>
      <vt:lpstr>Variation of stores across cities</vt:lpstr>
      <vt:lpstr>Ad-Hoc Requests</vt:lpstr>
      <vt:lpstr>Provide a list of products with a base price greater than 500 and that are featured in promo type of 'BOGOF' (Buy One Get One Free). </vt:lpstr>
      <vt:lpstr>Provides an overview of the number of stores in each city</vt:lpstr>
      <vt:lpstr>Displays each campaign along with the total revenue generated before and after  the campaign</vt:lpstr>
      <vt:lpstr>Produce a report that calculates the Incremental Sold Quantity (ISU%) for each category during the Diwali campaign. Additionally, provide rankings for the categories based on their ISU%. The report will include three key fields: category, isu%, and rank order. </vt:lpstr>
      <vt:lpstr>Create a report featuring the Top 5 products, ranked by Incremental Revenue</vt:lpstr>
      <vt:lpstr>More Recommendations</vt:lpstr>
      <vt:lpstr>Summary</vt:lpstr>
      <vt:lpstr>Sincere Thanks To..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Promotions and Provide Tangible Insights for Atlique Mart</dc:title>
  <dc:creator>vivek chouhan</dc:creator>
  <cp:lastModifiedBy>vivek chouhan</cp:lastModifiedBy>
  <cp:revision>4</cp:revision>
  <dcterms:created xsi:type="dcterms:W3CDTF">2024-03-03T09:26:58Z</dcterms:created>
  <dcterms:modified xsi:type="dcterms:W3CDTF">2024-03-04T07:34:49Z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